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notesMasterIdLst>
    <p:notesMasterId r:id="rId19"/>
  </p:notesMasterIdLst>
  <p:sldIdLst>
    <p:sldId id="256" r:id="rId2"/>
    <p:sldId id="277" r:id="rId3"/>
    <p:sldId id="270" r:id="rId4"/>
    <p:sldId id="281" r:id="rId5"/>
    <p:sldId id="273" r:id="rId6"/>
    <p:sldId id="275" r:id="rId7"/>
    <p:sldId id="288" r:id="rId8"/>
    <p:sldId id="285" r:id="rId9"/>
    <p:sldId id="286" r:id="rId10"/>
    <p:sldId id="289" r:id="rId11"/>
    <p:sldId id="282" r:id="rId12"/>
    <p:sldId id="271" r:id="rId13"/>
    <p:sldId id="279" r:id="rId14"/>
    <p:sldId id="287" r:id="rId15"/>
    <p:sldId id="276" r:id="rId16"/>
    <p:sldId id="272" r:id="rId17"/>
    <p:sldId id="274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sa Failla" initials="LF" lastIdx="1" clrIdx="0">
    <p:extLst>
      <p:ext uri="{19B8F6BF-5375-455C-9EA6-DF929625EA0E}">
        <p15:presenceInfo xmlns:p15="http://schemas.microsoft.com/office/powerpoint/2012/main" userId="S::lfailla@k12mcsd.net::1631eda5-5052-4dfa-8c24-35439ecffbb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2F786-CA07-4F4C-860D-33977686DAFF}" v="82" dt="2025-04-16T13:57:31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Failla" userId="1631eda5-5052-4dfa-8c24-35439ecffbbb" providerId="ADAL" clId="{D4F2F786-CA07-4F4C-860D-33977686DAFF}"/>
    <pc:docChg chg="undo custSel addSld delSld modSld sldOrd">
      <pc:chgData name="Lisa Failla" userId="1631eda5-5052-4dfa-8c24-35439ecffbbb" providerId="ADAL" clId="{D4F2F786-CA07-4F4C-860D-33977686DAFF}" dt="2025-04-24T17:51:02.755" v="1856" actId="20577"/>
      <pc:docMkLst>
        <pc:docMk/>
      </pc:docMkLst>
      <pc:sldChg chg="modSp mod">
        <pc:chgData name="Lisa Failla" userId="1631eda5-5052-4dfa-8c24-35439ecffbbb" providerId="ADAL" clId="{D4F2F786-CA07-4F4C-860D-33977686DAFF}" dt="2025-04-02T19:11:12.846" v="3" actId="20577"/>
        <pc:sldMkLst>
          <pc:docMk/>
          <pc:sldMk cId="2626758590" sldId="256"/>
        </pc:sldMkLst>
        <pc:spChg chg="mod">
          <ac:chgData name="Lisa Failla" userId="1631eda5-5052-4dfa-8c24-35439ecffbbb" providerId="ADAL" clId="{D4F2F786-CA07-4F4C-860D-33977686DAFF}" dt="2025-04-02T19:11:12.846" v="3" actId="20577"/>
          <ac:spMkLst>
            <pc:docMk/>
            <pc:sldMk cId="2626758590" sldId="256"/>
            <ac:spMk id="2" creationId="{00000000-0000-0000-0000-000000000000}"/>
          </ac:spMkLst>
        </pc:spChg>
      </pc:sldChg>
      <pc:sldChg chg="modSp mod">
        <pc:chgData name="Lisa Failla" userId="1631eda5-5052-4dfa-8c24-35439ecffbbb" providerId="ADAL" clId="{D4F2F786-CA07-4F4C-860D-33977686DAFF}" dt="2025-04-16T12:17:28.399" v="1603" actId="20577"/>
        <pc:sldMkLst>
          <pc:docMk/>
          <pc:sldMk cId="2987989789" sldId="270"/>
        </pc:sldMkLst>
        <pc:graphicFrameChg chg="mod modGraphic">
          <ac:chgData name="Lisa Failla" userId="1631eda5-5052-4dfa-8c24-35439ecffbbb" providerId="ADAL" clId="{D4F2F786-CA07-4F4C-860D-33977686DAFF}" dt="2025-04-16T12:17:28.399" v="1603" actId="20577"/>
          <ac:graphicFrameMkLst>
            <pc:docMk/>
            <pc:sldMk cId="2987989789" sldId="270"/>
            <ac:graphicFrameMk id="4" creationId="{90F26BA1-3684-49D6-BC0C-E8EB36728ACD}"/>
          </ac:graphicFrameMkLst>
        </pc:graphicFrameChg>
      </pc:sldChg>
      <pc:sldChg chg="modSp mod">
        <pc:chgData name="Lisa Failla" userId="1631eda5-5052-4dfa-8c24-35439ecffbbb" providerId="ADAL" clId="{D4F2F786-CA07-4F4C-860D-33977686DAFF}" dt="2025-04-11T18:45:50.020" v="1033" actId="20577"/>
        <pc:sldMkLst>
          <pc:docMk/>
          <pc:sldMk cId="192180428" sldId="271"/>
        </pc:sldMkLst>
        <pc:graphicFrameChg chg="modGraphic">
          <ac:chgData name="Lisa Failla" userId="1631eda5-5052-4dfa-8c24-35439ecffbbb" providerId="ADAL" clId="{D4F2F786-CA07-4F4C-860D-33977686DAFF}" dt="2025-04-11T18:45:50.020" v="1033" actId="20577"/>
          <ac:graphicFrameMkLst>
            <pc:docMk/>
            <pc:sldMk cId="192180428" sldId="271"/>
            <ac:graphicFrameMk id="4" creationId="{D847BD71-A7B3-479C-BF0B-D62C267B3B65}"/>
          </ac:graphicFrameMkLst>
        </pc:graphicFrameChg>
      </pc:sldChg>
      <pc:sldChg chg="addSp delSp modSp mod">
        <pc:chgData name="Lisa Failla" userId="1631eda5-5052-4dfa-8c24-35439ecffbbb" providerId="ADAL" clId="{D4F2F786-CA07-4F4C-860D-33977686DAFF}" dt="2025-04-16T13:58:02.677" v="1848" actId="207"/>
        <pc:sldMkLst>
          <pc:docMk/>
          <pc:sldMk cId="3602000594" sldId="272"/>
        </pc:sldMkLst>
        <pc:graphicFrameChg chg="add mod modGraphic">
          <ac:chgData name="Lisa Failla" userId="1631eda5-5052-4dfa-8c24-35439ecffbbb" providerId="ADAL" clId="{D4F2F786-CA07-4F4C-860D-33977686DAFF}" dt="2025-04-16T13:58:02.677" v="1848" actId="207"/>
          <ac:graphicFrameMkLst>
            <pc:docMk/>
            <pc:sldMk cId="3602000594" sldId="272"/>
            <ac:graphicFrameMk id="5" creationId="{CF1E5A4B-6747-B7F6-8903-B707A3E95DFC}"/>
          </ac:graphicFrameMkLst>
        </pc:graphicFrameChg>
      </pc:sldChg>
      <pc:sldChg chg="modSp mod">
        <pc:chgData name="Lisa Failla" userId="1631eda5-5052-4dfa-8c24-35439ecffbbb" providerId="ADAL" clId="{D4F2F786-CA07-4F4C-860D-33977686DAFF}" dt="2025-04-14T18:09:39.276" v="1569" actId="255"/>
        <pc:sldMkLst>
          <pc:docMk/>
          <pc:sldMk cId="1363919005" sldId="273"/>
        </pc:sldMkLst>
        <pc:graphicFrameChg chg="mod modGraphic">
          <ac:chgData name="Lisa Failla" userId="1631eda5-5052-4dfa-8c24-35439ecffbbb" providerId="ADAL" clId="{D4F2F786-CA07-4F4C-860D-33977686DAFF}" dt="2025-04-14T18:09:39.276" v="1569" actId="255"/>
          <ac:graphicFrameMkLst>
            <pc:docMk/>
            <pc:sldMk cId="1363919005" sldId="273"/>
            <ac:graphicFrameMk id="4" creationId="{81F87CA6-D61F-4673-AA59-AA58B56CAA62}"/>
          </ac:graphicFrameMkLst>
        </pc:graphicFrameChg>
      </pc:sldChg>
      <pc:sldChg chg="modSp mod ord">
        <pc:chgData name="Lisa Failla" userId="1631eda5-5052-4dfa-8c24-35439ecffbbb" providerId="ADAL" clId="{D4F2F786-CA07-4F4C-860D-33977686DAFF}" dt="2025-04-14T18:13:42.243" v="1587" actId="20577"/>
        <pc:sldMkLst>
          <pc:docMk/>
          <pc:sldMk cId="3213470857" sldId="275"/>
        </pc:sldMkLst>
        <pc:graphicFrameChg chg="mod">
          <ac:chgData name="Lisa Failla" userId="1631eda5-5052-4dfa-8c24-35439ecffbbb" providerId="ADAL" clId="{D4F2F786-CA07-4F4C-860D-33977686DAFF}" dt="2025-04-14T18:13:42.243" v="1587" actId="20577"/>
          <ac:graphicFrameMkLst>
            <pc:docMk/>
            <pc:sldMk cId="3213470857" sldId="275"/>
            <ac:graphicFrameMk id="4" creationId="{8D8A85FC-018E-49AA-97AD-B44A635D15A6}"/>
          </ac:graphicFrameMkLst>
        </pc:graphicFrameChg>
      </pc:sldChg>
      <pc:sldChg chg="modSp mod ord">
        <pc:chgData name="Lisa Failla" userId="1631eda5-5052-4dfa-8c24-35439ecffbbb" providerId="ADAL" clId="{D4F2F786-CA07-4F4C-860D-33977686DAFF}" dt="2025-04-14T18:14:33.421" v="1595"/>
        <pc:sldMkLst>
          <pc:docMk/>
          <pc:sldMk cId="3052588661" sldId="276"/>
        </pc:sldMkLst>
        <pc:graphicFrameChg chg="modGraphic">
          <ac:chgData name="Lisa Failla" userId="1631eda5-5052-4dfa-8c24-35439ecffbbb" providerId="ADAL" clId="{D4F2F786-CA07-4F4C-860D-33977686DAFF}" dt="2025-04-11T19:06:26.135" v="1160" actId="20577"/>
          <ac:graphicFrameMkLst>
            <pc:docMk/>
            <pc:sldMk cId="3052588661" sldId="276"/>
            <ac:graphicFrameMk id="3" creationId="{049B1AC7-E26E-4B98-A10C-D2EB2FA9FEDE}"/>
          </ac:graphicFrameMkLst>
        </pc:graphicFrameChg>
      </pc:sldChg>
      <pc:sldChg chg="modSp mod">
        <pc:chgData name="Lisa Failla" userId="1631eda5-5052-4dfa-8c24-35439ecffbbb" providerId="ADAL" clId="{D4F2F786-CA07-4F4C-860D-33977686DAFF}" dt="2025-04-14T18:11:48.318" v="1578" actId="27636"/>
        <pc:sldMkLst>
          <pc:docMk/>
          <pc:sldMk cId="1723193418" sldId="277"/>
        </pc:sldMkLst>
        <pc:spChg chg="mod">
          <ac:chgData name="Lisa Failla" userId="1631eda5-5052-4dfa-8c24-35439ecffbbb" providerId="ADAL" clId="{D4F2F786-CA07-4F4C-860D-33977686DAFF}" dt="2025-04-02T19:11:21.996" v="7" actId="20577"/>
          <ac:spMkLst>
            <pc:docMk/>
            <pc:sldMk cId="1723193418" sldId="277"/>
            <ac:spMk id="2" creationId="{3F6A4503-36A8-41E2-A286-4A6FC850319F}"/>
          </ac:spMkLst>
        </pc:spChg>
        <pc:spChg chg="mod">
          <ac:chgData name="Lisa Failla" userId="1631eda5-5052-4dfa-8c24-35439ecffbbb" providerId="ADAL" clId="{D4F2F786-CA07-4F4C-860D-33977686DAFF}" dt="2025-04-14T18:11:48.318" v="1578" actId="27636"/>
          <ac:spMkLst>
            <pc:docMk/>
            <pc:sldMk cId="1723193418" sldId="277"/>
            <ac:spMk id="3" creationId="{79AD043F-CA4D-4EBD-8900-16740A77F24B}"/>
          </ac:spMkLst>
        </pc:spChg>
      </pc:sldChg>
      <pc:sldChg chg="mod">
        <pc:chgData name="Lisa Failla" userId="1631eda5-5052-4dfa-8c24-35439ecffbbb" providerId="ADAL" clId="{D4F2F786-CA07-4F4C-860D-33977686DAFF}" dt="2025-04-11T19:07:53.651" v="1164" actId="27918"/>
        <pc:sldMkLst>
          <pc:docMk/>
          <pc:sldMk cId="145078702" sldId="279"/>
        </pc:sldMkLst>
      </pc:sldChg>
      <pc:sldChg chg="modSp mod">
        <pc:chgData name="Lisa Failla" userId="1631eda5-5052-4dfa-8c24-35439ecffbbb" providerId="ADAL" clId="{D4F2F786-CA07-4F4C-860D-33977686DAFF}" dt="2025-04-02T19:14:36.630" v="89" actId="14100"/>
        <pc:sldMkLst>
          <pc:docMk/>
          <pc:sldMk cId="850236113" sldId="281"/>
        </pc:sldMkLst>
        <pc:spChg chg="mod">
          <ac:chgData name="Lisa Failla" userId="1631eda5-5052-4dfa-8c24-35439ecffbbb" providerId="ADAL" clId="{D4F2F786-CA07-4F4C-860D-33977686DAFF}" dt="2025-04-02T19:14:36.630" v="89" actId="14100"/>
          <ac:spMkLst>
            <pc:docMk/>
            <pc:sldMk cId="850236113" sldId="281"/>
            <ac:spMk id="2" creationId="{C6D4A496-2487-42CB-81CC-199C960FD39D}"/>
          </ac:spMkLst>
        </pc:spChg>
      </pc:sldChg>
      <pc:sldChg chg="modSp mod">
        <pc:chgData name="Lisa Failla" userId="1631eda5-5052-4dfa-8c24-35439ecffbbb" providerId="ADAL" clId="{D4F2F786-CA07-4F4C-860D-33977686DAFF}" dt="2025-04-02T19:15:32.997" v="97" actId="20577"/>
        <pc:sldMkLst>
          <pc:docMk/>
          <pc:sldMk cId="1024435746" sldId="282"/>
        </pc:sldMkLst>
        <pc:spChg chg="mod">
          <ac:chgData name="Lisa Failla" userId="1631eda5-5052-4dfa-8c24-35439ecffbbb" providerId="ADAL" clId="{D4F2F786-CA07-4F4C-860D-33977686DAFF}" dt="2025-04-02T19:15:32.997" v="97" actId="20577"/>
          <ac:spMkLst>
            <pc:docMk/>
            <pc:sldMk cId="1024435746" sldId="282"/>
            <ac:spMk id="2" creationId="{D43E6313-FF80-4120-AA69-2078C8EC265A}"/>
          </ac:spMkLst>
        </pc:spChg>
      </pc:sldChg>
      <pc:sldChg chg="del ord">
        <pc:chgData name="Lisa Failla" userId="1631eda5-5052-4dfa-8c24-35439ecffbbb" providerId="ADAL" clId="{D4F2F786-CA07-4F4C-860D-33977686DAFF}" dt="2025-04-14T18:14:26.310" v="1592" actId="2696"/>
        <pc:sldMkLst>
          <pc:docMk/>
          <pc:sldMk cId="4051371563" sldId="283"/>
        </pc:sldMkLst>
      </pc:sldChg>
      <pc:sldChg chg="modSp del mod ord">
        <pc:chgData name="Lisa Failla" userId="1631eda5-5052-4dfa-8c24-35439ecffbbb" providerId="ADAL" clId="{D4F2F786-CA07-4F4C-860D-33977686DAFF}" dt="2025-04-14T18:14:28.803" v="1593" actId="2696"/>
        <pc:sldMkLst>
          <pc:docMk/>
          <pc:sldMk cId="3628621232" sldId="284"/>
        </pc:sldMkLst>
      </pc:sldChg>
      <pc:sldChg chg="modSp mod">
        <pc:chgData name="Lisa Failla" userId="1631eda5-5052-4dfa-8c24-35439ecffbbb" providerId="ADAL" clId="{D4F2F786-CA07-4F4C-860D-33977686DAFF}" dt="2025-04-16T12:21:37.635" v="1638" actId="20577"/>
        <pc:sldMkLst>
          <pc:docMk/>
          <pc:sldMk cId="933604119" sldId="285"/>
        </pc:sldMkLst>
        <pc:spChg chg="mod">
          <ac:chgData name="Lisa Failla" userId="1631eda5-5052-4dfa-8c24-35439ecffbbb" providerId="ADAL" clId="{D4F2F786-CA07-4F4C-860D-33977686DAFF}" dt="2025-04-02T19:14:51.470" v="93" actId="20577"/>
          <ac:spMkLst>
            <pc:docMk/>
            <pc:sldMk cId="933604119" sldId="285"/>
            <ac:spMk id="2" creationId="{156483B0-5688-272B-1064-E33718B67C1A}"/>
          </ac:spMkLst>
        </pc:spChg>
        <pc:spChg chg="mod">
          <ac:chgData name="Lisa Failla" userId="1631eda5-5052-4dfa-8c24-35439ecffbbb" providerId="ADAL" clId="{D4F2F786-CA07-4F4C-860D-33977686DAFF}" dt="2025-04-16T12:21:37.635" v="1638" actId="20577"/>
          <ac:spMkLst>
            <pc:docMk/>
            <pc:sldMk cId="933604119" sldId="285"/>
            <ac:spMk id="3" creationId="{F520636E-991E-CBEC-F5FC-095FF7856E53}"/>
          </ac:spMkLst>
        </pc:spChg>
      </pc:sldChg>
      <pc:sldChg chg="addSp delSp modSp mod modClrScheme chgLayout">
        <pc:chgData name="Lisa Failla" userId="1631eda5-5052-4dfa-8c24-35439ecffbbb" providerId="ADAL" clId="{D4F2F786-CA07-4F4C-860D-33977686DAFF}" dt="2025-04-24T17:50:53.918" v="1852" actId="20577"/>
        <pc:sldMkLst>
          <pc:docMk/>
          <pc:sldMk cId="765319442" sldId="286"/>
        </pc:sldMkLst>
        <pc:spChg chg="mod ord">
          <ac:chgData name="Lisa Failla" userId="1631eda5-5052-4dfa-8c24-35439ecffbbb" providerId="ADAL" clId="{D4F2F786-CA07-4F4C-860D-33977686DAFF}" dt="2025-04-24T17:50:53.918" v="1852" actId="20577"/>
          <ac:spMkLst>
            <pc:docMk/>
            <pc:sldMk cId="765319442" sldId="286"/>
            <ac:spMk id="2" creationId="{156483B0-5688-272B-1064-E33718B67C1A}"/>
          </ac:spMkLst>
        </pc:spChg>
        <pc:spChg chg="add mod ord">
          <ac:chgData name="Lisa Failla" userId="1631eda5-5052-4dfa-8c24-35439ecffbbb" providerId="ADAL" clId="{D4F2F786-CA07-4F4C-860D-33977686DAFF}" dt="2025-04-16T12:24:44.604" v="1689" actId="27636"/>
          <ac:spMkLst>
            <pc:docMk/>
            <pc:sldMk cId="765319442" sldId="286"/>
            <ac:spMk id="7" creationId="{01E9D248-B449-E634-2391-55C6B4E4FEDA}"/>
          </ac:spMkLst>
        </pc:spChg>
        <pc:spChg chg="add mod ord">
          <ac:chgData name="Lisa Failla" userId="1631eda5-5052-4dfa-8c24-35439ecffbbb" providerId="ADAL" clId="{D4F2F786-CA07-4F4C-860D-33977686DAFF}" dt="2025-04-16T12:30:41.808" v="1831" actId="1076"/>
          <ac:spMkLst>
            <pc:docMk/>
            <pc:sldMk cId="765319442" sldId="286"/>
            <ac:spMk id="8" creationId="{458EF394-F7E6-6EE9-1631-551E33556DB6}"/>
          </ac:spMkLst>
        </pc:spChg>
      </pc:sldChg>
      <pc:sldChg chg="modSp mod">
        <pc:chgData name="Lisa Failla" userId="1631eda5-5052-4dfa-8c24-35439ecffbbb" providerId="ADAL" clId="{D4F2F786-CA07-4F4C-860D-33977686DAFF}" dt="2025-04-14T18:14:59.701" v="1596"/>
        <pc:sldMkLst>
          <pc:docMk/>
          <pc:sldMk cId="2002157179" sldId="287"/>
        </pc:sldMkLst>
        <pc:graphicFrameChg chg="mod">
          <ac:chgData name="Lisa Failla" userId="1631eda5-5052-4dfa-8c24-35439ecffbbb" providerId="ADAL" clId="{D4F2F786-CA07-4F4C-860D-33977686DAFF}" dt="2025-04-14T18:14:59.701" v="1596"/>
          <ac:graphicFrameMkLst>
            <pc:docMk/>
            <pc:sldMk cId="2002157179" sldId="287"/>
            <ac:graphicFrameMk id="4" creationId="{868919D6-749B-EDF1-EB0F-66D8BB0E165C}"/>
          </ac:graphicFrameMkLst>
        </pc:graphicFrameChg>
      </pc:sldChg>
      <pc:sldChg chg="addSp delSp modSp mod ord">
        <pc:chgData name="Lisa Failla" userId="1631eda5-5052-4dfa-8c24-35439ecffbbb" providerId="ADAL" clId="{D4F2F786-CA07-4F4C-860D-33977686DAFF}" dt="2025-04-11T19:15:48.530" v="1267"/>
        <pc:sldMkLst>
          <pc:docMk/>
          <pc:sldMk cId="2361138818" sldId="288"/>
        </pc:sldMkLst>
        <pc:graphicFrameChg chg="add mod">
          <ac:chgData name="Lisa Failla" userId="1631eda5-5052-4dfa-8c24-35439ecffbbb" providerId="ADAL" clId="{D4F2F786-CA07-4F4C-860D-33977686DAFF}" dt="2025-04-11T19:11:42.269" v="1182" actId="207"/>
          <ac:graphicFrameMkLst>
            <pc:docMk/>
            <pc:sldMk cId="2361138818" sldId="288"/>
            <ac:graphicFrameMk id="8" creationId="{E9BEB3A2-3266-308C-3BA5-B6D6C221E368}"/>
          </ac:graphicFrameMkLst>
        </pc:graphicFrameChg>
      </pc:sldChg>
      <pc:sldChg chg="modSp add mod">
        <pc:chgData name="Lisa Failla" userId="1631eda5-5052-4dfa-8c24-35439ecffbbb" providerId="ADAL" clId="{D4F2F786-CA07-4F4C-860D-33977686DAFF}" dt="2025-04-24T17:51:02.755" v="1856" actId="20577"/>
        <pc:sldMkLst>
          <pc:docMk/>
          <pc:sldMk cId="3877564864" sldId="289"/>
        </pc:sldMkLst>
        <pc:spChg chg="mod">
          <ac:chgData name="Lisa Failla" userId="1631eda5-5052-4dfa-8c24-35439ecffbbb" providerId="ADAL" clId="{D4F2F786-CA07-4F4C-860D-33977686DAFF}" dt="2025-04-24T17:51:02.755" v="1856" actId="20577"/>
          <ac:spMkLst>
            <pc:docMk/>
            <pc:sldMk cId="3877564864" sldId="289"/>
            <ac:spMk id="2" creationId="{58246892-0F74-0645-9747-CD053459B7D6}"/>
          </ac:spMkLst>
        </pc:spChg>
        <pc:spChg chg="mod">
          <ac:chgData name="Lisa Failla" userId="1631eda5-5052-4dfa-8c24-35439ecffbbb" providerId="ADAL" clId="{D4F2F786-CA07-4F4C-860D-33977686DAFF}" dt="2025-04-11T16:31:30.626" v="821" actId="20577"/>
          <ac:spMkLst>
            <pc:docMk/>
            <pc:sldMk cId="3877564864" sldId="289"/>
            <ac:spMk id="3" creationId="{87B5A3D8-B899-4C97-146D-67C10B930E85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2025-2026 Budget Proposal</a:t>
            </a:r>
          </a:p>
        </c:rich>
      </c:tx>
      <c:layout>
        <c:manualLayout>
          <c:xMode val="edge"/>
          <c:yMode val="edge"/>
          <c:x val="0.512363188976378"/>
          <c:y val="4.68749971164494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Amount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BA8-4719-83C3-50F48CA6A6D9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BA8-4719-83C3-50F48CA6A6D9}"/>
              </c:ext>
            </c:extLst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BA8-4719-83C3-50F48CA6A6D9}"/>
              </c:ext>
            </c:extLst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BA8-4719-83C3-50F48CA6A6D9}"/>
              </c:ext>
            </c:extLst>
          </c:dPt>
          <c:dPt>
            <c:idx val="4"/>
            <c:bubble3D val="0"/>
            <c:spPr>
              <a:gradFill>
                <a:gsLst>
                  <a:gs pos="100000">
                    <a:schemeClr val="accent5">
                      <a:lumMod val="60000"/>
                      <a:lumOff val="40000"/>
                    </a:schemeClr>
                  </a:gs>
                  <a:gs pos="0">
                    <a:schemeClr val="accent5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BA8-4719-83C3-50F48CA6A6D9}"/>
              </c:ext>
            </c:extLst>
          </c:dPt>
          <c:dPt>
            <c:idx val="5"/>
            <c:bubble3D val="0"/>
            <c:spPr>
              <a:gradFill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0">
                    <a:schemeClr val="accent6"/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AF-4698-9E20-BBA72B7CF5D4}"/>
              </c:ext>
            </c:extLst>
          </c:dPt>
          <c:dPt>
            <c:idx val="6"/>
            <c:bubble3D val="0"/>
            <c:spPr>
              <a:gradFill>
                <a:gsLst>
                  <a:gs pos="100000">
                    <a:schemeClr val="accent1">
                      <a:lumMod val="60000"/>
                      <a:lumMod val="60000"/>
                      <a:lumOff val="40000"/>
                    </a:schemeClr>
                  </a:gs>
                  <a:gs pos="0">
                    <a:schemeClr val="accent1">
                      <a:lumMod val="60000"/>
                    </a:schemeClr>
                  </a:gs>
                </a:gsLst>
                <a:lin ang="5400000" scaled="0"/>
              </a:gra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BAF-4698-9E20-BBA72B7CF5D4}"/>
              </c:ext>
            </c:extLst>
          </c:dPt>
          <c:dLbls>
            <c:dLbl>
              <c:idx val="2"/>
              <c:layout>
                <c:manualLayout>
                  <c:x val="-9.5201771653544739E-4"/>
                  <c:y val="1.14585376809462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A8-4719-83C3-50F48CA6A6D9}"/>
                </c:ext>
              </c:extLst>
            </c:dLbl>
            <c:dLbl>
              <c:idx val="5"/>
              <c:layout>
                <c:manualLayout>
                  <c:x val="-6.7758735236220446E-2"/>
                  <c:y val="4.563686973198390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AF-4698-9E20-BBA72B7CF5D4}"/>
                </c:ext>
              </c:extLst>
            </c:dLbl>
            <c:dLbl>
              <c:idx val="6"/>
              <c:layout>
                <c:manualLayout>
                  <c:x val="1.2814960629921261E-3"/>
                  <c:y val="8.47145617178541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AF-4698-9E20-BBA72B7CF5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Salaries</c:v>
                </c:pt>
                <c:pt idx="1">
                  <c:v>Benefits</c:v>
                </c:pt>
                <c:pt idx="2">
                  <c:v>Equipment</c:v>
                </c:pt>
                <c:pt idx="3">
                  <c:v>Purchased Services</c:v>
                </c:pt>
                <c:pt idx="4">
                  <c:v>BOCES</c:v>
                </c:pt>
                <c:pt idx="5">
                  <c:v>Supplies</c:v>
                </c:pt>
                <c:pt idx="6">
                  <c:v>Debt Service/Transfers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43238701</c:v>
                </c:pt>
                <c:pt idx="1">
                  <c:v>22609964</c:v>
                </c:pt>
                <c:pt idx="2">
                  <c:v>1161937</c:v>
                </c:pt>
                <c:pt idx="3">
                  <c:v>11518878</c:v>
                </c:pt>
                <c:pt idx="4">
                  <c:v>17486470</c:v>
                </c:pt>
                <c:pt idx="5">
                  <c:v>2480745</c:v>
                </c:pt>
                <c:pt idx="6">
                  <c:v>5025881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AF-4698-9E20-BBA72B7CF5D4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MCSD Student K -12 Enrollment Trend by School: 2020-2025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'building enrollment'!$B$1</c:f>
              <c:strCache>
                <c:ptCount val="1"/>
                <c:pt idx="0">
                  <c:v>2020-21 Enrollment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'building enrollment'!$A$2:$A$6</c:f>
              <c:strCache>
                <c:ptCount val="5"/>
                <c:pt idx="0">
                  <c:v>Chase</c:v>
                </c:pt>
                <c:pt idx="1">
                  <c:v>Cooke</c:v>
                </c:pt>
                <c:pt idx="2">
                  <c:v>Rutherford</c:v>
                </c:pt>
                <c:pt idx="3">
                  <c:v>Kaiser</c:v>
                </c:pt>
                <c:pt idx="4">
                  <c:v>High School</c:v>
                </c:pt>
              </c:strCache>
            </c:strRef>
          </c:cat>
          <c:val>
            <c:numRef>
              <c:f>'building enrollment'!$B$2:$B$6</c:f>
              <c:numCache>
                <c:formatCode>General</c:formatCode>
                <c:ptCount val="5"/>
                <c:pt idx="0">
                  <c:v>228</c:v>
                </c:pt>
                <c:pt idx="1">
                  <c:v>480</c:v>
                </c:pt>
                <c:pt idx="2">
                  <c:v>516</c:v>
                </c:pt>
                <c:pt idx="3">
                  <c:v>670</c:v>
                </c:pt>
                <c:pt idx="4">
                  <c:v>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2F-4954-A47D-582F9CF2F24F}"/>
            </c:ext>
          </c:extLst>
        </c:ser>
        <c:ser>
          <c:idx val="1"/>
          <c:order val="1"/>
          <c:tx>
            <c:strRef>
              <c:f>'building enrollment'!$C$1</c:f>
              <c:strCache>
                <c:ptCount val="1"/>
                <c:pt idx="0">
                  <c:v>2021-22 Enrollment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'building enrollment'!$A$2:$A$6</c:f>
              <c:strCache>
                <c:ptCount val="5"/>
                <c:pt idx="0">
                  <c:v>Chase</c:v>
                </c:pt>
                <c:pt idx="1">
                  <c:v>Cooke</c:v>
                </c:pt>
                <c:pt idx="2">
                  <c:v>Rutherford</c:v>
                </c:pt>
                <c:pt idx="3">
                  <c:v>Kaiser</c:v>
                </c:pt>
                <c:pt idx="4">
                  <c:v>High School</c:v>
                </c:pt>
              </c:strCache>
            </c:strRef>
          </c:cat>
          <c:val>
            <c:numRef>
              <c:f>'building enrollment'!$C$2:$C$6</c:f>
              <c:numCache>
                <c:formatCode>General</c:formatCode>
                <c:ptCount val="5"/>
                <c:pt idx="0">
                  <c:v>228</c:v>
                </c:pt>
                <c:pt idx="1">
                  <c:v>467</c:v>
                </c:pt>
                <c:pt idx="2">
                  <c:v>499</c:v>
                </c:pt>
                <c:pt idx="3">
                  <c:v>635</c:v>
                </c:pt>
                <c:pt idx="4">
                  <c:v>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2F-4954-A47D-582F9CF2F24F}"/>
            </c:ext>
          </c:extLst>
        </c:ser>
        <c:ser>
          <c:idx val="2"/>
          <c:order val="2"/>
          <c:tx>
            <c:strRef>
              <c:f>'building enrollment'!$D$1</c:f>
              <c:strCache>
                <c:ptCount val="1"/>
                <c:pt idx="0">
                  <c:v>2022-23 Enrollment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'building enrollment'!$A$2:$A$6</c:f>
              <c:strCache>
                <c:ptCount val="5"/>
                <c:pt idx="0">
                  <c:v>Chase</c:v>
                </c:pt>
                <c:pt idx="1">
                  <c:v>Cooke</c:v>
                </c:pt>
                <c:pt idx="2">
                  <c:v>Rutherford</c:v>
                </c:pt>
                <c:pt idx="3">
                  <c:v>Kaiser</c:v>
                </c:pt>
                <c:pt idx="4">
                  <c:v>High School</c:v>
                </c:pt>
              </c:strCache>
            </c:strRef>
          </c:cat>
          <c:val>
            <c:numRef>
              <c:f>'building enrollment'!$D$2:$D$6</c:f>
              <c:numCache>
                <c:formatCode>General</c:formatCode>
                <c:ptCount val="5"/>
                <c:pt idx="0">
                  <c:v>230</c:v>
                </c:pt>
                <c:pt idx="1">
                  <c:v>484</c:v>
                </c:pt>
                <c:pt idx="2">
                  <c:v>499</c:v>
                </c:pt>
                <c:pt idx="3">
                  <c:v>597</c:v>
                </c:pt>
                <c:pt idx="4">
                  <c:v>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2F-4954-A47D-582F9CF2F24F}"/>
            </c:ext>
          </c:extLst>
        </c:ser>
        <c:ser>
          <c:idx val="3"/>
          <c:order val="3"/>
          <c:tx>
            <c:strRef>
              <c:f>'building enrollment'!$E$1</c:f>
              <c:strCache>
                <c:ptCount val="1"/>
                <c:pt idx="0">
                  <c:v>2023-24 Enrollment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'building enrollment'!$A$2:$A$6</c:f>
              <c:strCache>
                <c:ptCount val="5"/>
                <c:pt idx="0">
                  <c:v>Chase</c:v>
                </c:pt>
                <c:pt idx="1">
                  <c:v>Cooke</c:v>
                </c:pt>
                <c:pt idx="2">
                  <c:v>Rutherford</c:v>
                </c:pt>
                <c:pt idx="3">
                  <c:v>Kaiser</c:v>
                </c:pt>
                <c:pt idx="4">
                  <c:v>High School</c:v>
                </c:pt>
              </c:strCache>
            </c:strRef>
          </c:cat>
          <c:val>
            <c:numRef>
              <c:f>'building enrollment'!$E$2:$E$6</c:f>
              <c:numCache>
                <c:formatCode>General</c:formatCode>
                <c:ptCount val="5"/>
                <c:pt idx="0">
                  <c:v>223</c:v>
                </c:pt>
                <c:pt idx="1">
                  <c:v>477</c:v>
                </c:pt>
                <c:pt idx="2">
                  <c:v>472</c:v>
                </c:pt>
                <c:pt idx="3">
                  <c:v>589</c:v>
                </c:pt>
                <c:pt idx="4">
                  <c:v>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2F-4954-A47D-582F9CF2F24F}"/>
            </c:ext>
          </c:extLst>
        </c:ser>
        <c:ser>
          <c:idx val="4"/>
          <c:order val="4"/>
          <c:tx>
            <c:strRef>
              <c:f>'building enrollment'!$F$1</c:f>
              <c:strCache>
                <c:ptCount val="1"/>
                <c:pt idx="0">
                  <c:v>2024-25 Enrollment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'building enrollment'!$A$2:$A$6</c:f>
              <c:strCache>
                <c:ptCount val="5"/>
                <c:pt idx="0">
                  <c:v>Chase</c:v>
                </c:pt>
                <c:pt idx="1">
                  <c:v>Cooke</c:v>
                </c:pt>
                <c:pt idx="2">
                  <c:v>Rutherford</c:v>
                </c:pt>
                <c:pt idx="3">
                  <c:v>Kaiser</c:v>
                </c:pt>
                <c:pt idx="4">
                  <c:v>High School</c:v>
                </c:pt>
              </c:strCache>
            </c:strRef>
          </c:cat>
          <c:val>
            <c:numRef>
              <c:f>'building enrollment'!$F$2:$F$6</c:f>
              <c:numCache>
                <c:formatCode>General</c:formatCode>
                <c:ptCount val="5"/>
                <c:pt idx="0">
                  <c:v>221</c:v>
                </c:pt>
                <c:pt idx="1">
                  <c:v>451</c:v>
                </c:pt>
                <c:pt idx="2">
                  <c:v>469</c:v>
                </c:pt>
                <c:pt idx="3">
                  <c:v>589</c:v>
                </c:pt>
                <c:pt idx="4">
                  <c:v>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2F-4954-A47D-582F9CF2F2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35616720"/>
        <c:axId val="735590320"/>
      </c:barChart>
      <c:catAx>
        <c:axId val="73561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590320"/>
        <c:crosses val="autoZero"/>
        <c:auto val="1"/>
        <c:lblAlgn val="ctr"/>
        <c:lblOffset val="100"/>
        <c:noMultiLvlLbl val="0"/>
      </c:catAx>
      <c:valAx>
        <c:axId val="73559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5616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2230474901574808"/>
          <c:y val="0.921093693338232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Proposed Revenue Budget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2FA-498F-9E35-D3C77EF75E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D2FA-498F-9E35-D3C77EF75E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2FA-498F-9E35-D3C77EF75E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2FA-498F-9E35-D3C77EF75E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D2FA-498F-9E35-D3C77EF75E1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2FA-498F-9E35-D3C77EF75E1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2FA-498F-9E35-D3C77EF75E1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2FA-498F-9E35-D3C77EF75E1E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2FA-498F-9E35-D3C77EF75E1E}"/>
              </c:ext>
            </c:extLst>
          </c:dPt>
          <c:dLbls>
            <c:dLbl>
              <c:idx val="0"/>
              <c:layout>
                <c:manualLayout>
                  <c:x val="1.3991695374015747E-2"/>
                  <c:y val="-6.15562831227680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FA-498F-9E35-D3C77EF75E1E}"/>
                </c:ext>
              </c:extLst>
            </c:dLbl>
            <c:dLbl>
              <c:idx val="1"/>
              <c:layout>
                <c:manualLayout>
                  <c:x val="-1.0404712106299212E-2"/>
                  <c:y val="1.95269426964233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FA-498F-9E35-D3C77EF75E1E}"/>
                </c:ext>
              </c:extLst>
            </c:dLbl>
            <c:dLbl>
              <c:idx val="2"/>
              <c:layout>
                <c:manualLayout>
                  <c:x val="-0.19977669783464566"/>
                  <c:y val="0.173771704369358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FA-498F-9E35-D3C77EF75E1E}"/>
                </c:ext>
              </c:extLst>
            </c:dLbl>
            <c:dLbl>
              <c:idx val="3"/>
              <c:layout>
                <c:manualLayout>
                  <c:x val="-0.27790298966535432"/>
                  <c:y val="2.93898850030828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FA-498F-9E35-D3C77EF75E1E}"/>
                </c:ext>
              </c:extLst>
            </c:dLbl>
            <c:dLbl>
              <c:idx val="4"/>
              <c:layout>
                <c:manualLayout>
                  <c:x val="-0.1852300688976378"/>
                  <c:y val="-2.291116985044476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FA-498F-9E35-D3C77EF75E1E}"/>
                </c:ext>
              </c:extLst>
            </c:dLbl>
            <c:dLbl>
              <c:idx val="5"/>
              <c:layout>
                <c:manualLayout>
                  <c:x val="-3.682744832677165E-2"/>
                  <c:y val="-5.90722773700616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FA-498F-9E35-D3C77EF75E1E}"/>
                </c:ext>
              </c:extLst>
            </c:dLbl>
            <c:dLbl>
              <c:idx val="6"/>
              <c:layout>
                <c:manualLayout>
                  <c:x val="6.3332861712598429E-2"/>
                  <c:y val="-6.98996635150305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2FA-498F-9E35-D3C77EF75E1E}"/>
                </c:ext>
              </c:extLst>
            </c:dLbl>
            <c:dLbl>
              <c:idx val="7"/>
              <c:layout>
                <c:manualLayout>
                  <c:x val="0.13012383120078741"/>
                  <c:y val="-6.11290562789704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FA-498F-9E35-D3C77EF75E1E}"/>
                </c:ext>
              </c:extLst>
            </c:dLbl>
            <c:dLbl>
              <c:idx val="8"/>
              <c:layout>
                <c:manualLayout>
                  <c:x val="0.28262979822834644"/>
                  <c:y val="3.36459132845771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FA-498F-9E35-D3C77EF75E1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Property Taxes</c:v>
                </c:pt>
                <c:pt idx="1">
                  <c:v>State Aid</c:v>
                </c:pt>
                <c:pt idx="2">
                  <c:v>Federal Aid</c:v>
                </c:pt>
                <c:pt idx="3">
                  <c:v>Other tax items</c:v>
                </c:pt>
                <c:pt idx="4">
                  <c:v>Charges for services</c:v>
                </c:pt>
                <c:pt idx="5">
                  <c:v>Interest</c:v>
                </c:pt>
                <c:pt idx="6">
                  <c:v>BOCES Refund</c:v>
                </c:pt>
                <c:pt idx="7">
                  <c:v>Misc</c:v>
                </c:pt>
                <c:pt idx="8">
                  <c:v>Appropriated Fund Balance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45872100</c:v>
                </c:pt>
                <c:pt idx="1">
                  <c:v>51525476</c:v>
                </c:pt>
                <c:pt idx="2">
                  <c:v>300000</c:v>
                </c:pt>
                <c:pt idx="3">
                  <c:v>1625000</c:v>
                </c:pt>
                <c:pt idx="4">
                  <c:v>200000</c:v>
                </c:pt>
                <c:pt idx="5">
                  <c:v>500000</c:v>
                </c:pt>
                <c:pt idx="6">
                  <c:v>2200000</c:v>
                </c:pt>
                <c:pt idx="7">
                  <c:v>50000</c:v>
                </c:pt>
                <c:pt idx="8">
                  <c:v>1250000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FA-498F-9E35-D3C77EF75E1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Tax Levy and % change from prior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18701716471379"/>
          <c:y val="9.3628445080345971E-2"/>
          <c:w val="0.8514262013024031"/>
          <c:h val="0.841740526832062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141E6D6-F000-40CA-BCC6-B2E857EAA6DE}" type="CELLRANGE">
                      <a:rPr lang="en-US"/>
                      <a:pPr/>
                      <a:t>[CELLRANGE]</a:t>
                    </a:fld>
                    <a:r>
                      <a:rPr lang="en-US" baseline="0"/>
                      <a:t>,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380B-4ACF-B355-327BADF325A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2.60%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D-380B-4ACF-B355-327BADF325A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2270C02-EA67-4344-B1E1-F5CE8E6A62CE}" type="CELLRANGE">
                      <a:rPr lang="en-US" smtClean="0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380B-4ACF-B355-327BADF325A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0.00%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B-380B-4ACF-B355-327BADF325A0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FF0000"/>
                        </a:solidFill>
                      </a:rPr>
                      <a:t>(2.60%)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4-380B-4ACF-B355-327BADF325A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208904837490514E-2"/>
                      <c:h val="3.83128943762803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80B-4ACF-B355-327BADF325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2025-26</c:v>
                </c:pt>
                <c:pt idx="1">
                  <c:v>2024-25</c:v>
                </c:pt>
                <c:pt idx="2">
                  <c:v>2023-24</c:v>
                </c:pt>
                <c:pt idx="3">
                  <c:v>2022-23</c:v>
                </c:pt>
                <c:pt idx="4">
                  <c:v>2021-22</c:v>
                </c:pt>
                <c:pt idx="5">
                  <c:v>2020-21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45872100</c:v>
                </c:pt>
                <c:pt idx="1">
                  <c:v>44709648</c:v>
                </c:pt>
                <c:pt idx="2">
                  <c:v>43576655</c:v>
                </c:pt>
                <c:pt idx="3">
                  <c:v>43576655</c:v>
                </c:pt>
                <c:pt idx="4">
                  <c:v>43576655</c:v>
                </c:pt>
                <c:pt idx="5">
                  <c:v>44493025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Sheet1!$B$13:$B$22</c15:f>
                <c15:dlblRangeCache>
                  <c:ptCount val="10"/>
                  <c:pt idx="0">
                    <c:v>2.60%</c:v>
                  </c:pt>
                  <c:pt idx="1">
                    <c:v>0.00%</c:v>
                  </c:pt>
                  <c:pt idx="2">
                    <c:v>0.00%</c:v>
                  </c:pt>
                  <c:pt idx="3">
                    <c:v>-2.06%</c:v>
                  </c:pt>
                  <c:pt idx="4">
                    <c:v>1.12%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380B-4ACF-B355-327BADF325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1084288"/>
        <c:axId val="1361108288"/>
      </c:barChart>
      <c:catAx>
        <c:axId val="1361084288"/>
        <c:scaling>
          <c:orientation val="minMax"/>
        </c:scaling>
        <c:delete val="0"/>
        <c:axPos val="b"/>
        <c:numFmt formatCode="#,##0_);[Red]\(#,##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1108288"/>
        <c:crosses val="autoZero"/>
        <c:auto val="1"/>
        <c:lblAlgn val="ctr"/>
        <c:lblOffset val="100"/>
        <c:noMultiLvlLbl val="0"/>
      </c:catAx>
      <c:valAx>
        <c:axId val="136110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1084288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6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0.8896</cdr:x>
      <cdr:y>0.46045</cdr:y>
    </cdr:from>
    <cdr:to>
      <cdr:x>0.95894</cdr:x>
      <cdr:y>0.5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AA12C41-7B6F-CEE4-589E-A26760A1C8ED}"/>
            </a:ext>
          </a:extLst>
        </cdr:cNvPr>
        <cdr:cNvSpPr txBox="1"/>
      </cdr:nvSpPr>
      <cdr:spPr>
        <a:xfrm xmlns:a="http://schemas.openxmlformats.org/drawingml/2006/main">
          <a:off x="7583977" y="2687822"/>
          <a:ext cx="591135" cy="2308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kern="1200" dirty="0">
              <a:solidFill>
                <a:schemeClr val="tx1"/>
              </a:solidFill>
            </a:rPr>
            <a:t>1.12%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F2747A-71B8-48CF-98D7-53AA24A5C085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FA686C-61C2-4544-9E03-5BA7D24A6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28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A686C-61C2-4544-9E03-5BA7D24A63D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7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83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46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54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92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17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409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8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20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06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1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63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887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52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29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28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2025-2026 Budget Proposal</a:t>
            </a:r>
          </a:p>
        </p:txBody>
      </p:sp>
    </p:spTree>
    <p:extLst>
      <p:ext uri="{BB962C8B-B14F-4D97-AF65-F5344CB8AC3E}">
        <p14:creationId xmlns:p14="http://schemas.microsoft.com/office/powerpoint/2010/main" val="2626758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E80E9-5AC5-2758-1CEE-68FC7D642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6892-0F74-0645-9747-CD053459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49573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What is not included in the 2025-2026 budget proposal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5A3D8-B899-4C97-146D-67C10B930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02172"/>
            <a:ext cx="10018713" cy="3995955"/>
          </a:xfrm>
        </p:spPr>
        <p:txBody>
          <a:bodyPr>
            <a:normAutofit/>
          </a:bodyPr>
          <a:lstStyle/>
          <a:p>
            <a:r>
              <a:rPr lang="en-US" dirty="0"/>
              <a:t>Additional Cuts to:</a:t>
            </a:r>
          </a:p>
          <a:p>
            <a:pPr lvl="1"/>
            <a:r>
              <a:rPr lang="en-US" dirty="0"/>
              <a:t>Substitute budget</a:t>
            </a:r>
          </a:p>
          <a:p>
            <a:pPr lvl="1"/>
            <a:r>
              <a:rPr lang="en-US" dirty="0"/>
              <a:t>Transportation Shop Time</a:t>
            </a:r>
          </a:p>
          <a:p>
            <a:pPr lvl="1"/>
            <a:r>
              <a:rPr lang="en-US" dirty="0"/>
              <a:t>No new stipends</a:t>
            </a:r>
          </a:p>
          <a:p>
            <a:pPr lvl="1"/>
            <a:r>
              <a:rPr lang="en-US" dirty="0"/>
              <a:t>BOCES Services</a:t>
            </a:r>
          </a:p>
          <a:p>
            <a:pPr lvl="1"/>
            <a:r>
              <a:rPr lang="en-US" dirty="0"/>
              <a:t>Equipment</a:t>
            </a:r>
          </a:p>
          <a:p>
            <a:pPr lvl="1"/>
            <a:r>
              <a:rPr lang="en-US" dirty="0"/>
              <a:t>Supplies, Field Trips, Conferences, Mileage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64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E6313-FF80-4120-AA69-2078C8EC2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6357" y="1571177"/>
            <a:ext cx="8899286" cy="1320800"/>
          </a:xfrm>
        </p:spPr>
        <p:txBody>
          <a:bodyPr>
            <a:normAutofit/>
          </a:bodyPr>
          <a:lstStyle/>
          <a:p>
            <a:r>
              <a:rPr lang="en-US" dirty="0"/>
              <a:t>2025-2026 Revenue Budget Proposal</a:t>
            </a:r>
          </a:p>
        </p:txBody>
      </p:sp>
    </p:spTree>
    <p:extLst>
      <p:ext uri="{BB962C8B-B14F-4D97-AF65-F5344CB8AC3E}">
        <p14:creationId xmlns:p14="http://schemas.microsoft.com/office/powerpoint/2010/main" val="1024435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5BF1B-A3F4-42F0-9068-D6DC3156E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403" y="335793"/>
            <a:ext cx="3710108" cy="6604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Revenue Budget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847BD71-A7B3-479C-BF0B-D62C267B3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345232"/>
              </p:ext>
            </p:extLst>
          </p:nvPr>
        </p:nvGraphicFramePr>
        <p:xfrm>
          <a:off x="2701255" y="1227914"/>
          <a:ext cx="7759815" cy="5406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038">
                  <a:extLst>
                    <a:ext uri="{9D8B030D-6E8A-4147-A177-3AD203B41FA5}">
                      <a16:colId xmlns:a16="http://schemas.microsoft.com/office/drawing/2014/main" val="1521209504"/>
                    </a:ext>
                  </a:extLst>
                </a:gridCol>
                <a:gridCol w="1566787">
                  <a:extLst>
                    <a:ext uri="{9D8B030D-6E8A-4147-A177-3AD203B41FA5}">
                      <a16:colId xmlns:a16="http://schemas.microsoft.com/office/drawing/2014/main" val="146571548"/>
                    </a:ext>
                  </a:extLst>
                </a:gridCol>
                <a:gridCol w="1664709">
                  <a:extLst>
                    <a:ext uri="{9D8B030D-6E8A-4147-A177-3AD203B41FA5}">
                      <a16:colId xmlns:a16="http://schemas.microsoft.com/office/drawing/2014/main" val="1786505942"/>
                    </a:ext>
                  </a:extLst>
                </a:gridCol>
                <a:gridCol w="1621191">
                  <a:extLst>
                    <a:ext uri="{9D8B030D-6E8A-4147-A177-3AD203B41FA5}">
                      <a16:colId xmlns:a16="http://schemas.microsoft.com/office/drawing/2014/main" val="884072866"/>
                    </a:ext>
                  </a:extLst>
                </a:gridCol>
                <a:gridCol w="1175090">
                  <a:extLst>
                    <a:ext uri="{9D8B030D-6E8A-4147-A177-3AD203B41FA5}">
                      <a16:colId xmlns:a16="http://schemas.microsoft.com/office/drawing/2014/main" val="1198976075"/>
                    </a:ext>
                  </a:extLst>
                </a:gridCol>
              </a:tblGrid>
              <a:tr h="6547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2024-25 Approved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2025-26 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Increase/ (Decrease)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793063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$44,709,648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$45,872,100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$1,162,452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645576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Tax items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$1,793,011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$1,625,000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($168,011)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(9.4%)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447286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$49,947,852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$51,525,476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$1,577,624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568426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Federal Aid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21379"/>
                  </a:ext>
                </a:extLst>
              </a:tr>
              <a:tr h="498859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Charges for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570505"/>
                  </a:ext>
                </a:extLst>
              </a:tr>
              <a:tr h="46768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on Investments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8372874"/>
                  </a:ext>
                </a:extLst>
              </a:tr>
              <a:tr h="53003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 of prior year BOCES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$2,300,000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$2,200,000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($100,000)</a:t>
                      </a:r>
                      <a:endParaRPr 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(4.4%)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048258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03909"/>
                  </a:ext>
                </a:extLst>
              </a:tr>
              <a:tr h="53003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Appropriated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$726,915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$523,085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751364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$100,277,426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$103,522,576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$3,245,150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459890"/>
                  </a:ext>
                </a:extLst>
              </a:tr>
              <a:tr h="379340">
                <a:tc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51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8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3FAEC3A-137F-445C-8DBA-B1B91F1AE6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789656"/>
              </p:ext>
            </p:extLst>
          </p:nvPr>
        </p:nvGraphicFramePr>
        <p:xfrm>
          <a:off x="1922943" y="64416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078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68919D6-749B-EDF1-EB0F-66D8BB0E16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5676359"/>
              </p:ext>
            </p:extLst>
          </p:nvPr>
        </p:nvGraphicFramePr>
        <p:xfrm>
          <a:off x="2207491" y="544945"/>
          <a:ext cx="8525164" cy="5837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157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846B-8D69-42C4-9A9F-BB5C0132B007}"/>
              </a:ext>
            </a:extLst>
          </p:cNvPr>
          <p:cNvSpPr txBox="1">
            <a:spLocks/>
          </p:cNvSpPr>
          <p:nvPr/>
        </p:nvSpPr>
        <p:spPr>
          <a:xfrm>
            <a:off x="2167090" y="105315"/>
            <a:ext cx="8911687" cy="78201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District Historical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9B1AC7-E26E-4B98-A10C-D2EB2FA9F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68543"/>
              </p:ext>
            </p:extLst>
          </p:nvPr>
        </p:nvGraphicFramePr>
        <p:xfrm>
          <a:off x="2248250" y="1332908"/>
          <a:ext cx="8749368" cy="50510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5774">
                  <a:extLst>
                    <a:ext uri="{9D8B030D-6E8A-4147-A177-3AD203B41FA5}">
                      <a16:colId xmlns:a16="http://schemas.microsoft.com/office/drawing/2014/main" val="497834780"/>
                    </a:ext>
                  </a:extLst>
                </a:gridCol>
                <a:gridCol w="1308683">
                  <a:extLst>
                    <a:ext uri="{9D8B030D-6E8A-4147-A177-3AD203B41FA5}">
                      <a16:colId xmlns:a16="http://schemas.microsoft.com/office/drawing/2014/main" val="630825835"/>
                    </a:ext>
                  </a:extLst>
                </a:gridCol>
                <a:gridCol w="1183249">
                  <a:extLst>
                    <a:ext uri="{9D8B030D-6E8A-4147-A177-3AD203B41FA5}">
                      <a16:colId xmlns:a16="http://schemas.microsoft.com/office/drawing/2014/main" val="3893071325"/>
                    </a:ext>
                  </a:extLst>
                </a:gridCol>
                <a:gridCol w="1283690">
                  <a:extLst>
                    <a:ext uri="{9D8B030D-6E8A-4147-A177-3AD203B41FA5}">
                      <a16:colId xmlns:a16="http://schemas.microsoft.com/office/drawing/2014/main" val="2170821702"/>
                    </a:ext>
                  </a:extLst>
                </a:gridCol>
                <a:gridCol w="1918986">
                  <a:extLst>
                    <a:ext uri="{9D8B030D-6E8A-4147-A177-3AD203B41FA5}">
                      <a16:colId xmlns:a16="http://schemas.microsoft.com/office/drawing/2014/main" val="4082782271"/>
                    </a:ext>
                  </a:extLst>
                </a:gridCol>
                <a:gridCol w="1918986">
                  <a:extLst>
                    <a:ext uri="{9D8B030D-6E8A-4147-A177-3AD203B41FA5}">
                      <a16:colId xmlns:a16="http://schemas.microsoft.com/office/drawing/2014/main" val="1527471515"/>
                    </a:ext>
                  </a:extLst>
                </a:gridCol>
              </a:tblGrid>
              <a:tr h="656002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Budget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increase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Tax levy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increase/</a:t>
                      </a:r>
                    </a:p>
                    <a:p>
                      <a:pPr algn="ctr"/>
                      <a:r>
                        <a:rPr lang="en-US" dirty="0"/>
                        <a:t>(decrease) over prior year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Tax levy as a % of total revenue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125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/>
                        <a:t>2025-26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$103,522,576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3.24%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$45,872,100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2.60%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44.31%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017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/>
                        <a:t>2024-25</a:t>
                      </a:r>
                    </a:p>
                    <a:p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$100,277,426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2.44%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$44,709,648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2.60%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44.50%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964950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2023-24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$97,886,695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3.62%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$43,576,655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0.00%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44.52%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31632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2022-23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$94,460,575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3.50%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$43,576,655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0.00%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46.13%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34416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2021-22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$91,266,606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0.81%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$43,576,655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(2.06%)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47.75%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390826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2020-21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$90,533,025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(0.76%)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$44,493,025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1.12%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49.15%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052707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2019-20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$91,227,073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1.56%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$44,000,000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0.802%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48.23%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214739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2018-19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$89,826,369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5.307%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$43,650,000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0.740%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48.59%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113380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2017-18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$85,299,550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1.379%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$43,330,000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0.100%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50.80%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84357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2016-17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$84,139,614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1.877%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$43,287,000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1.650%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51.45%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619859"/>
                  </a:ext>
                </a:extLst>
              </a:tr>
              <a:tr h="368193">
                <a:tc>
                  <a:txBody>
                    <a:bodyPr/>
                    <a:lstStyle/>
                    <a:p>
                      <a:r>
                        <a:rPr lang="en-US" sz="1400" b="1" dirty="0"/>
                        <a:t>2015-16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$82,589,275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0.708%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$42,584,228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(5.088%)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51.56%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22374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487231DF-8739-4ACA-8DDF-0CBDCF577FD2}"/>
              </a:ext>
            </a:extLst>
          </p:cNvPr>
          <p:cNvSpPr/>
          <p:nvPr/>
        </p:nvSpPr>
        <p:spPr>
          <a:xfrm>
            <a:off x="2400502" y="854426"/>
            <a:ext cx="2296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Budget and Tax Levy</a:t>
            </a:r>
          </a:p>
        </p:txBody>
      </p:sp>
    </p:spTree>
    <p:extLst>
      <p:ext uri="{BB962C8B-B14F-4D97-AF65-F5344CB8AC3E}">
        <p14:creationId xmlns:p14="http://schemas.microsoft.com/office/powerpoint/2010/main" val="3052588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C191-594A-4B3E-8382-8A9685821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105" y="240485"/>
            <a:ext cx="8596668" cy="1320800"/>
          </a:xfrm>
        </p:spPr>
        <p:txBody>
          <a:bodyPr/>
          <a:lstStyle/>
          <a:p>
            <a:r>
              <a:rPr lang="en-US" dirty="0"/>
              <a:t>Fund Balance Projection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1E5A4B-6747-B7F6-8903-B707A3E95D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5942"/>
              </p:ext>
            </p:extLst>
          </p:nvPr>
        </p:nvGraphicFramePr>
        <p:xfrm>
          <a:off x="1717705" y="1384418"/>
          <a:ext cx="9391831" cy="4606181"/>
        </p:xfrm>
        <a:graphic>
          <a:graphicData uri="http://schemas.openxmlformats.org/drawingml/2006/table">
            <a:tbl>
              <a:tblPr/>
              <a:tblGrid>
                <a:gridCol w="2997621">
                  <a:extLst>
                    <a:ext uri="{9D8B030D-6E8A-4147-A177-3AD203B41FA5}">
                      <a16:colId xmlns:a16="http://schemas.microsoft.com/office/drawing/2014/main" val="3869095742"/>
                    </a:ext>
                  </a:extLst>
                </a:gridCol>
                <a:gridCol w="41587">
                  <a:extLst>
                    <a:ext uri="{9D8B030D-6E8A-4147-A177-3AD203B41FA5}">
                      <a16:colId xmlns:a16="http://schemas.microsoft.com/office/drawing/2014/main" val="2824532288"/>
                    </a:ext>
                  </a:extLst>
                </a:gridCol>
                <a:gridCol w="943290">
                  <a:extLst>
                    <a:ext uri="{9D8B030D-6E8A-4147-A177-3AD203B41FA5}">
                      <a16:colId xmlns:a16="http://schemas.microsoft.com/office/drawing/2014/main" val="4054177367"/>
                    </a:ext>
                  </a:extLst>
                </a:gridCol>
                <a:gridCol w="940860">
                  <a:extLst>
                    <a:ext uri="{9D8B030D-6E8A-4147-A177-3AD203B41FA5}">
                      <a16:colId xmlns:a16="http://schemas.microsoft.com/office/drawing/2014/main" val="2470981077"/>
                    </a:ext>
                  </a:extLst>
                </a:gridCol>
                <a:gridCol w="547011">
                  <a:extLst>
                    <a:ext uri="{9D8B030D-6E8A-4147-A177-3AD203B41FA5}">
                      <a16:colId xmlns:a16="http://schemas.microsoft.com/office/drawing/2014/main" val="1517246201"/>
                    </a:ext>
                  </a:extLst>
                </a:gridCol>
                <a:gridCol w="940860">
                  <a:extLst>
                    <a:ext uri="{9D8B030D-6E8A-4147-A177-3AD203B41FA5}">
                      <a16:colId xmlns:a16="http://schemas.microsoft.com/office/drawing/2014/main" val="640811971"/>
                    </a:ext>
                  </a:extLst>
                </a:gridCol>
                <a:gridCol w="547011">
                  <a:extLst>
                    <a:ext uri="{9D8B030D-6E8A-4147-A177-3AD203B41FA5}">
                      <a16:colId xmlns:a16="http://schemas.microsoft.com/office/drawing/2014/main" val="41335026"/>
                    </a:ext>
                  </a:extLst>
                </a:gridCol>
                <a:gridCol w="943290">
                  <a:extLst>
                    <a:ext uri="{9D8B030D-6E8A-4147-A177-3AD203B41FA5}">
                      <a16:colId xmlns:a16="http://schemas.microsoft.com/office/drawing/2014/main" val="2651678415"/>
                    </a:ext>
                  </a:extLst>
                </a:gridCol>
                <a:gridCol w="547011">
                  <a:extLst>
                    <a:ext uri="{9D8B030D-6E8A-4147-A177-3AD203B41FA5}">
                      <a16:colId xmlns:a16="http://schemas.microsoft.com/office/drawing/2014/main" val="4125308231"/>
                    </a:ext>
                  </a:extLst>
                </a:gridCol>
                <a:gridCol w="943290">
                  <a:extLst>
                    <a:ext uri="{9D8B030D-6E8A-4147-A177-3AD203B41FA5}">
                      <a16:colId xmlns:a16="http://schemas.microsoft.com/office/drawing/2014/main" val="3023750854"/>
                    </a:ext>
                  </a:extLst>
                </a:gridCol>
              </a:tblGrid>
              <a:tr h="28345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808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808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BUDGET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6272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REVENUE / EXPENDITURE PROJECTIONS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72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172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31308"/>
                  </a:ext>
                </a:extLst>
              </a:tr>
              <a:tr h="28345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808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1" i="0" u="none" strike="noStrike">
                          <a:solidFill>
                            <a:srgbClr val="808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6272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2026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%∆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2027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%∆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2028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%∆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2029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72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79299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194906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$49,352,659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$50,447,100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2.22%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$51,366,712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1.82%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$53,372,307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$54,402,208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473215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State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49,947,852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51,525,476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51,769,197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52,472,759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1.36%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52,948,836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69716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Federal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250,000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300,000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300,000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300,000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300,000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648949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Transfers / Other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259357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99,550,511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102,272,576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2.73%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103,435,909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1.14%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106,145,066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2.62%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107,651,044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05073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633428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792861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Salary and Benefit Costs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64,973,605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65,848,665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67,562,084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69,251,136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2.50%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70,982,415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23381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35,303,821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37,673,911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6.71%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36,403,035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-3.37%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36,976,722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37,565,375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652805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EXPENDITURES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100,277,426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103,522,576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103,965,119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0.43%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106,227,858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2.18%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108,547,790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34473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396847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SURPLUS / DEFICIT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(726,915)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(1,250,000)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(529,210)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(82,792)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(896,746)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920808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079816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BEGINNING FUND BALANCE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8,936,155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8,209,240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6,959,240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6,430,030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6,347,238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21028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39528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PROJECTED YEAR END BALANCE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$8,209,240 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$6,959,240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$6,430,030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$6,347,238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$5,450,492 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59016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98517"/>
                  </a:ext>
                </a:extLst>
              </a:tr>
              <a:tr h="2125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 BALANCE AS % OF EXPENDITURES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8.19%</a:t>
                      </a:r>
                    </a:p>
                  </a:txBody>
                  <a:tcPr marL="6866" marR="6866" marT="6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6.72%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5.98%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5.02%</a:t>
                      </a:r>
                    </a:p>
                  </a:txBody>
                  <a:tcPr marL="6866" marR="6866" marT="6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28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200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1F7C9-1242-4640-88F8-D98FA44B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80" y="2108200"/>
            <a:ext cx="8596668" cy="13208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85802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A4503-36A8-41E2-A286-4A6FC850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977" y="-36509"/>
            <a:ext cx="10018713" cy="1297648"/>
          </a:xfrm>
        </p:spPr>
        <p:txBody>
          <a:bodyPr/>
          <a:lstStyle/>
          <a:p>
            <a:r>
              <a:rPr lang="en-US" dirty="0"/>
              <a:t>2025-2026 Budget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D043F-CA4D-4EBD-8900-16740A77F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7843" y="1384183"/>
            <a:ext cx="9082819" cy="4457059"/>
          </a:xfrm>
        </p:spPr>
        <p:txBody>
          <a:bodyPr>
            <a:normAutofit fontScale="92500"/>
          </a:bodyPr>
          <a:lstStyle/>
          <a:p>
            <a:pPr lvl="1"/>
            <a:r>
              <a:rPr lang="en-US" sz="2200" dirty="0">
                <a:latin typeface="Garamond" panose="02020404030301010803" pitchFamily="18" charset="0"/>
              </a:rPr>
              <a:t>Budget Calendar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3-year average budget and expenditure comparison by building/department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Governor’s State Aid Proposal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Tax levy limit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Budget request presentations to Board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Approved State budget with aid projections</a:t>
            </a:r>
          </a:p>
          <a:p>
            <a:r>
              <a:rPr lang="en-US" sz="2200" dirty="0">
                <a:latin typeface="Garamond" panose="02020404030301010803" pitchFamily="18" charset="0"/>
              </a:rPr>
              <a:t>GOALS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Meet the Financial goal of the Strategic Plan </a:t>
            </a:r>
          </a:p>
          <a:p>
            <a:pPr lvl="2"/>
            <a:r>
              <a:rPr lang="en-US" sz="2200" dirty="0">
                <a:latin typeface="Garamond" panose="02020404030301010803" pitchFamily="18" charset="0"/>
              </a:rPr>
              <a:t>At least 50% of revenue is from State Aid</a:t>
            </a:r>
          </a:p>
          <a:p>
            <a:pPr lvl="1"/>
            <a:r>
              <a:rPr lang="en-US" sz="2200" dirty="0">
                <a:latin typeface="Garamond" panose="02020404030301010803" pitchFamily="18" charset="0"/>
              </a:rPr>
              <a:t>Keep the Tax levy as low as possible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93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B421-D1CA-45A6-844E-422665AAA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Proposal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0F26BA1-3684-49D6-BC0C-E8EB36728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56893"/>
              </p:ext>
            </p:extLst>
          </p:nvPr>
        </p:nvGraphicFramePr>
        <p:xfrm>
          <a:off x="1770914" y="2154643"/>
          <a:ext cx="8128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182">
                  <a:extLst>
                    <a:ext uri="{9D8B030D-6E8A-4147-A177-3AD203B41FA5}">
                      <a16:colId xmlns:a16="http://schemas.microsoft.com/office/drawing/2014/main" val="2938704103"/>
                    </a:ext>
                  </a:extLst>
                </a:gridCol>
                <a:gridCol w="3470818">
                  <a:extLst>
                    <a:ext uri="{9D8B030D-6E8A-4147-A177-3AD203B41FA5}">
                      <a16:colId xmlns:a16="http://schemas.microsoft.com/office/drawing/2014/main" val="1636855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Initial Rollover Budget 2025-2026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$102,040,688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28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22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2025-2026 Budget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Garamond" panose="02020404030301010803" pitchFamily="18" charset="0"/>
                        </a:rPr>
                        <a:t>$103,522,576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82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675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Net increase from Rollover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$1,481,908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202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Net Increase from 2024-2025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$3,245,150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27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% increase over 2024-2025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3.2%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2133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989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4A496-2487-42CB-81CC-199C960FD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282" y="2530679"/>
            <a:ext cx="9524227" cy="1320800"/>
          </a:xfrm>
        </p:spPr>
        <p:txBody>
          <a:bodyPr>
            <a:normAutofit/>
          </a:bodyPr>
          <a:lstStyle/>
          <a:p>
            <a:r>
              <a:rPr lang="en-US" dirty="0"/>
              <a:t>2025-2026 Expenditure Budget Proposal</a:t>
            </a:r>
          </a:p>
        </p:txBody>
      </p:sp>
    </p:spTree>
    <p:extLst>
      <p:ext uri="{BB962C8B-B14F-4D97-AF65-F5344CB8AC3E}">
        <p14:creationId xmlns:p14="http://schemas.microsoft.com/office/powerpoint/2010/main" val="850236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07C9-76C5-4BAB-9695-0BC1912F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33943"/>
          </a:xfrm>
        </p:spPr>
        <p:txBody>
          <a:bodyPr/>
          <a:lstStyle/>
          <a:p>
            <a:r>
              <a:rPr lang="en-US" dirty="0"/>
              <a:t>Budget Proposal Summary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1F87CA6-D61F-4673-AA59-AA58B56CAA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296839"/>
              </p:ext>
            </p:extLst>
          </p:nvPr>
        </p:nvGraphicFramePr>
        <p:xfrm>
          <a:off x="1907365" y="1941401"/>
          <a:ext cx="859631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9165">
                  <a:extLst>
                    <a:ext uri="{9D8B030D-6E8A-4147-A177-3AD203B41FA5}">
                      <a16:colId xmlns:a16="http://schemas.microsoft.com/office/drawing/2014/main" val="2547335348"/>
                    </a:ext>
                  </a:extLst>
                </a:gridCol>
                <a:gridCol w="2437147">
                  <a:extLst>
                    <a:ext uri="{9D8B030D-6E8A-4147-A177-3AD203B41FA5}">
                      <a16:colId xmlns:a16="http://schemas.microsoft.com/office/drawing/2014/main" val="320864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282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Salaries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$43,238,701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454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Employee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$22,609,964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96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$1,161,937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595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Contractual/Purchased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$11,518,878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59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BOCES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$17,486,470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18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Supplies and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$2,480,745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953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Debt Service/Transfers to Special Aid and Capital/Leases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$5,025,881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23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Garamond" panose="02020404030301010803" pitchFamily="18" charset="0"/>
                        </a:rPr>
                        <a:t>   Total Budget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latin typeface="Garamond" panose="02020404030301010803" pitchFamily="18" charset="0"/>
                        </a:rPr>
                        <a:t>$103,522,576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936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91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8A85FC-018E-49AA-97AD-B44A635D15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45950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470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9BEB3A2-3266-308C-3BA5-B6D6C221E3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952996"/>
              </p:ext>
            </p:extLst>
          </p:nvPr>
        </p:nvGraphicFramePr>
        <p:xfrm>
          <a:off x="1374862" y="778079"/>
          <a:ext cx="10041622" cy="530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1138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83B0-5688-272B-1064-E33718B6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249573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What is included in the 2025-2026 budget proposal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0636E-991E-CBEC-F5FC-095FF7856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20254"/>
            <a:ext cx="10018713" cy="45396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Vacant positions</a:t>
            </a:r>
          </a:p>
          <a:p>
            <a:pPr lvl="1"/>
            <a:r>
              <a:rPr lang="en-US" dirty="0"/>
              <a:t>1.0 FTE Special Education Teacher (elementary)</a:t>
            </a:r>
          </a:p>
          <a:p>
            <a:pPr lvl="1"/>
            <a:r>
              <a:rPr lang="en-US" dirty="0"/>
              <a:t>1.0 FTE Athletic Trainer</a:t>
            </a:r>
          </a:p>
          <a:p>
            <a:pPr lvl="1"/>
            <a:r>
              <a:rPr lang="en-US" dirty="0"/>
              <a:t>3.0 FTE Account Clerks (Business Office)</a:t>
            </a:r>
          </a:p>
          <a:p>
            <a:pPr lvl="1"/>
            <a:r>
              <a:rPr lang="en-US" dirty="0"/>
              <a:t>1.0 FTE Speech Teacher</a:t>
            </a:r>
          </a:p>
          <a:p>
            <a:r>
              <a:rPr lang="en-US" dirty="0"/>
              <a:t>Retiree positions</a:t>
            </a:r>
          </a:p>
          <a:p>
            <a:pPr lvl="1"/>
            <a:r>
              <a:rPr lang="en-US" dirty="0"/>
              <a:t>5.0 FTE Elementary Teacher</a:t>
            </a:r>
          </a:p>
          <a:p>
            <a:pPr lvl="1"/>
            <a:r>
              <a:rPr lang="en-US" dirty="0"/>
              <a:t>1.0 FTE Secondary English</a:t>
            </a:r>
          </a:p>
          <a:p>
            <a:pPr lvl="1"/>
            <a:r>
              <a:rPr lang="en-US" dirty="0"/>
              <a:t>2.0 FTE Speech Teacher</a:t>
            </a:r>
          </a:p>
          <a:p>
            <a:pPr lvl="1"/>
            <a:r>
              <a:rPr lang="en-US" dirty="0"/>
              <a:t>1.0 FTE Special Education Teacher (middle school)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04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83B0-5688-272B-1064-E33718B6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0010" y="190499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What is not included in the 2025-2026 budget proposal	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1E9D248-B449-E634-2391-55C6B4E4FE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4312" y="2247545"/>
            <a:ext cx="4895055" cy="354365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Vacant positions</a:t>
            </a:r>
          </a:p>
          <a:p>
            <a:pPr lvl="1"/>
            <a:r>
              <a:rPr lang="en-US" dirty="0"/>
              <a:t>1.0 FTE Science Teacher</a:t>
            </a:r>
          </a:p>
          <a:p>
            <a:pPr lvl="1"/>
            <a:r>
              <a:rPr lang="en-US" dirty="0"/>
              <a:t>1.0 FTE Security Attendant</a:t>
            </a:r>
          </a:p>
          <a:p>
            <a:pPr lvl="1"/>
            <a:r>
              <a:rPr lang="en-US" dirty="0"/>
              <a:t>3.0 FTE Cleaners</a:t>
            </a:r>
          </a:p>
          <a:p>
            <a:pPr lvl="1"/>
            <a:r>
              <a:rPr lang="en-US" dirty="0"/>
              <a:t>1.0 FTE Elementary Teacher</a:t>
            </a:r>
          </a:p>
          <a:p>
            <a:r>
              <a:rPr lang="en-US" sz="2400" dirty="0"/>
              <a:t>Retiree positions</a:t>
            </a:r>
          </a:p>
          <a:p>
            <a:pPr lvl="1"/>
            <a:r>
              <a:rPr lang="en-US" dirty="0"/>
              <a:t>1.0 FTE Driver’s Education Teacher</a:t>
            </a:r>
          </a:p>
          <a:p>
            <a:pPr lvl="1"/>
            <a:r>
              <a:rPr lang="en-US" dirty="0"/>
              <a:t>1.0 FTE Elementary Teachers</a:t>
            </a:r>
          </a:p>
          <a:p>
            <a:pPr lvl="1"/>
            <a:r>
              <a:rPr lang="en-US" dirty="0"/>
              <a:t>1.0 FTE Nurse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8EF394-F7E6-6EE9-1631-551E33556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3667" y="1427860"/>
            <a:ext cx="4895056" cy="31242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Eliminated positions</a:t>
            </a:r>
          </a:p>
          <a:p>
            <a:pPr lvl="1"/>
            <a:r>
              <a:rPr lang="en-US" sz="1800" dirty="0"/>
              <a:t>1.0 FTE Administrator (TBD)</a:t>
            </a:r>
          </a:p>
          <a:p>
            <a:pPr lvl="1"/>
            <a:r>
              <a:rPr lang="en-US" sz="1800" dirty="0"/>
              <a:t>1.0 FTE Technology Staff</a:t>
            </a:r>
          </a:p>
          <a:p>
            <a:pPr lvl="1"/>
            <a:r>
              <a:rPr lang="en-US" sz="1800" dirty="0"/>
              <a:t>1.0 FTE Transportation Staff</a:t>
            </a:r>
          </a:p>
        </p:txBody>
      </p:sp>
    </p:spTree>
    <p:extLst>
      <p:ext uri="{BB962C8B-B14F-4D97-AF65-F5344CB8AC3E}">
        <p14:creationId xmlns:p14="http://schemas.microsoft.com/office/powerpoint/2010/main" val="765319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2">
    <a:dk1>
      <a:srgbClr val="000000"/>
    </a:dk1>
    <a:lt1>
      <a:srgbClr val="FFFFFF"/>
    </a:lt1>
    <a:dk2>
      <a:srgbClr val="6D6E71"/>
    </a:dk2>
    <a:lt2>
      <a:srgbClr val="58595B"/>
    </a:lt2>
    <a:accent1>
      <a:srgbClr val="0065A4"/>
    </a:accent1>
    <a:accent2>
      <a:srgbClr val="47C3D3"/>
    </a:accent2>
    <a:accent3>
      <a:srgbClr val="8F2D63"/>
    </a:accent3>
    <a:accent4>
      <a:srgbClr val="1A6871"/>
    </a:accent4>
    <a:accent5>
      <a:srgbClr val="0C4360"/>
    </a:accent5>
    <a:accent6>
      <a:srgbClr val="F47735"/>
    </a:accent6>
    <a:hlink>
      <a:srgbClr val="00559A"/>
    </a:hlink>
    <a:folHlink>
      <a:srgbClr val="595851"/>
    </a:folHlink>
  </a:clrScheme>
  <a:fontScheme name="Custom 3">
    <a:majorFont>
      <a:latin typeface="Trebuchet MS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2664</TotalTime>
  <Words>906</Words>
  <Application>Microsoft Office PowerPoint</Application>
  <PresentationFormat>Widescreen</PresentationFormat>
  <Paragraphs>430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Corbel</vt:lpstr>
      <vt:lpstr>Garamond</vt:lpstr>
      <vt:lpstr>Parallax</vt:lpstr>
      <vt:lpstr>2025-2026 Budget Proposal</vt:lpstr>
      <vt:lpstr>2025-2026 Budget Process</vt:lpstr>
      <vt:lpstr>Budget Proposal</vt:lpstr>
      <vt:lpstr>2025-2026 Expenditure Budget Proposal</vt:lpstr>
      <vt:lpstr>Budget Proposal Summary</vt:lpstr>
      <vt:lpstr>PowerPoint Presentation</vt:lpstr>
      <vt:lpstr>PowerPoint Presentation</vt:lpstr>
      <vt:lpstr>What is included in the 2025-2026 budget proposal </vt:lpstr>
      <vt:lpstr>What is not included in the 2025-2026 budget proposal </vt:lpstr>
      <vt:lpstr>What is not included in the 2025-2026 budget proposal </vt:lpstr>
      <vt:lpstr>2025-2026 Revenue Budget Proposal</vt:lpstr>
      <vt:lpstr>Revenue Budget</vt:lpstr>
      <vt:lpstr>PowerPoint Presentation</vt:lpstr>
      <vt:lpstr>PowerPoint Presentation</vt:lpstr>
      <vt:lpstr>PowerPoint Presentation</vt:lpstr>
      <vt:lpstr>Fund Balance Projection</vt:lpstr>
      <vt:lpstr>Questions?</vt:lpstr>
    </vt:vector>
  </TitlesOfParts>
  <Company>Monticello Central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2017-2018 Staffing Update</dc:title>
  <dc:creator>Lisa Failla</dc:creator>
  <cp:lastModifiedBy>Lisa Failla</cp:lastModifiedBy>
  <cp:revision>82</cp:revision>
  <cp:lastPrinted>2020-04-21T18:26:49Z</cp:lastPrinted>
  <dcterms:created xsi:type="dcterms:W3CDTF">2017-02-23T18:41:24Z</dcterms:created>
  <dcterms:modified xsi:type="dcterms:W3CDTF">2025-04-24T17:51:09Z</dcterms:modified>
</cp:coreProperties>
</file>