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8"/>
  </p:notesMasterIdLst>
  <p:handoutMasterIdLst>
    <p:handoutMasterId r:id="rId19"/>
  </p:handoutMasterIdLst>
  <p:sldIdLst>
    <p:sldId id="256" r:id="rId2"/>
    <p:sldId id="257" r:id="rId3"/>
    <p:sldId id="278" r:id="rId4"/>
    <p:sldId id="258" r:id="rId5"/>
    <p:sldId id="259" r:id="rId6"/>
    <p:sldId id="281" r:id="rId7"/>
    <p:sldId id="260" r:id="rId8"/>
    <p:sldId id="262" r:id="rId9"/>
    <p:sldId id="282" r:id="rId10"/>
    <p:sldId id="271" r:id="rId11"/>
    <p:sldId id="273" r:id="rId12"/>
    <p:sldId id="283" r:id="rId13"/>
    <p:sldId id="263" r:id="rId14"/>
    <p:sldId id="280" r:id="rId15"/>
    <p:sldId id="272" r:id="rId16"/>
    <p:sldId id="264" r:id="rId17"/>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76" d="100"/>
          <a:sy n="76" d="100"/>
        </p:scale>
        <p:origin x="126" y="678"/>
      </p:cViewPr>
      <p:guideLst/>
    </p:cSldViewPr>
  </p:slideViewPr>
  <p:notesTextViewPr>
    <p:cViewPr>
      <p:scale>
        <a:sx n="1" d="1"/>
        <a:sy n="1" d="1"/>
      </p:scale>
      <p:origin x="0" y="0"/>
    </p:cViewPr>
  </p:notesTextViewPr>
  <p:notesViewPr>
    <p:cSldViewPr snapToGrid="0">
      <p:cViewPr varScale="1">
        <p:scale>
          <a:sx n="56" d="100"/>
          <a:sy n="56" d="100"/>
        </p:scale>
        <p:origin x="1830"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7A407865-0E02-4D65-9996-357CA14EB796}" type="datetimeFigureOut">
              <a:rPr lang="en-US" smtClean="0"/>
              <a:t>5/31/2022</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37B0C294-12E6-4212-8661-BE85D0C05F4E}" type="slidenum">
              <a:rPr lang="en-US" smtClean="0"/>
              <a:t>‹#›</a:t>
            </a:fld>
            <a:endParaRPr lang="en-US"/>
          </a:p>
        </p:txBody>
      </p:sp>
    </p:spTree>
    <p:extLst>
      <p:ext uri="{BB962C8B-B14F-4D97-AF65-F5344CB8AC3E}">
        <p14:creationId xmlns:p14="http://schemas.microsoft.com/office/powerpoint/2010/main" val="26179649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C5E4FDF8-DA81-4F8B-A6E4-9EE8414D17D8}" type="datetimeFigureOut">
              <a:rPr lang="en-US" smtClean="0"/>
              <a:t>5/31/2022</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7CAFD76D-5EE9-465B-B52D-548199F85421}" type="slidenum">
              <a:rPr lang="en-US" smtClean="0"/>
              <a:t>‹#›</a:t>
            </a:fld>
            <a:endParaRPr lang="en-US"/>
          </a:p>
        </p:txBody>
      </p:sp>
    </p:spTree>
    <p:extLst>
      <p:ext uri="{BB962C8B-B14F-4D97-AF65-F5344CB8AC3E}">
        <p14:creationId xmlns:p14="http://schemas.microsoft.com/office/powerpoint/2010/main" val="28464083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AFD76D-5EE9-465B-B52D-548199F85421}" type="slidenum">
              <a:rPr lang="en-US" smtClean="0"/>
              <a:t>1</a:t>
            </a:fld>
            <a:endParaRPr lang="en-US"/>
          </a:p>
        </p:txBody>
      </p:sp>
    </p:spTree>
    <p:extLst>
      <p:ext uri="{BB962C8B-B14F-4D97-AF65-F5344CB8AC3E}">
        <p14:creationId xmlns:p14="http://schemas.microsoft.com/office/powerpoint/2010/main" val="27165504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AFD76D-5EE9-465B-B52D-548199F85421}" type="slidenum">
              <a:rPr lang="en-US" smtClean="0"/>
              <a:t>13</a:t>
            </a:fld>
            <a:endParaRPr lang="en-US"/>
          </a:p>
        </p:txBody>
      </p:sp>
    </p:spTree>
    <p:extLst>
      <p:ext uri="{BB962C8B-B14F-4D97-AF65-F5344CB8AC3E}">
        <p14:creationId xmlns:p14="http://schemas.microsoft.com/office/powerpoint/2010/main" val="36643068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AFD76D-5EE9-465B-B52D-548199F85421}" type="slidenum">
              <a:rPr lang="en-US" smtClean="0"/>
              <a:t>14</a:t>
            </a:fld>
            <a:endParaRPr lang="en-US"/>
          </a:p>
        </p:txBody>
      </p:sp>
    </p:spTree>
    <p:extLst>
      <p:ext uri="{BB962C8B-B14F-4D97-AF65-F5344CB8AC3E}">
        <p14:creationId xmlns:p14="http://schemas.microsoft.com/office/powerpoint/2010/main" val="5349831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AFD76D-5EE9-465B-B52D-548199F85421}" type="slidenum">
              <a:rPr lang="en-US" smtClean="0"/>
              <a:t>15</a:t>
            </a:fld>
            <a:endParaRPr lang="en-US"/>
          </a:p>
        </p:txBody>
      </p:sp>
    </p:spTree>
    <p:extLst>
      <p:ext uri="{BB962C8B-B14F-4D97-AF65-F5344CB8AC3E}">
        <p14:creationId xmlns:p14="http://schemas.microsoft.com/office/powerpoint/2010/main" val="26419431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AFD76D-5EE9-465B-B52D-548199F85421}" type="slidenum">
              <a:rPr lang="en-US" smtClean="0"/>
              <a:t>16</a:t>
            </a:fld>
            <a:endParaRPr lang="en-US"/>
          </a:p>
        </p:txBody>
      </p:sp>
    </p:spTree>
    <p:extLst>
      <p:ext uri="{BB962C8B-B14F-4D97-AF65-F5344CB8AC3E}">
        <p14:creationId xmlns:p14="http://schemas.microsoft.com/office/powerpoint/2010/main" val="17883990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AFD76D-5EE9-465B-B52D-548199F85421}" type="slidenum">
              <a:rPr lang="en-US" smtClean="0"/>
              <a:t>2</a:t>
            </a:fld>
            <a:endParaRPr lang="en-US"/>
          </a:p>
        </p:txBody>
      </p:sp>
    </p:spTree>
    <p:extLst>
      <p:ext uri="{BB962C8B-B14F-4D97-AF65-F5344CB8AC3E}">
        <p14:creationId xmlns:p14="http://schemas.microsoft.com/office/powerpoint/2010/main" val="40931967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AFD76D-5EE9-465B-B52D-548199F85421}" type="slidenum">
              <a:rPr lang="en-US" smtClean="0"/>
              <a:t>3</a:t>
            </a:fld>
            <a:endParaRPr lang="en-US"/>
          </a:p>
        </p:txBody>
      </p:sp>
    </p:spTree>
    <p:extLst>
      <p:ext uri="{BB962C8B-B14F-4D97-AF65-F5344CB8AC3E}">
        <p14:creationId xmlns:p14="http://schemas.microsoft.com/office/powerpoint/2010/main" val="4445464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AFD76D-5EE9-465B-B52D-548199F85421}" type="slidenum">
              <a:rPr lang="en-US" smtClean="0"/>
              <a:t>4</a:t>
            </a:fld>
            <a:endParaRPr lang="en-US"/>
          </a:p>
        </p:txBody>
      </p:sp>
    </p:spTree>
    <p:extLst>
      <p:ext uri="{BB962C8B-B14F-4D97-AF65-F5344CB8AC3E}">
        <p14:creationId xmlns:p14="http://schemas.microsoft.com/office/powerpoint/2010/main" val="19327750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AFD76D-5EE9-465B-B52D-548199F85421}" type="slidenum">
              <a:rPr lang="en-US" smtClean="0"/>
              <a:t>5</a:t>
            </a:fld>
            <a:endParaRPr lang="en-US"/>
          </a:p>
        </p:txBody>
      </p:sp>
    </p:spTree>
    <p:extLst>
      <p:ext uri="{BB962C8B-B14F-4D97-AF65-F5344CB8AC3E}">
        <p14:creationId xmlns:p14="http://schemas.microsoft.com/office/powerpoint/2010/main" val="2654632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AFD76D-5EE9-465B-B52D-548199F85421}" type="slidenum">
              <a:rPr lang="en-US" smtClean="0"/>
              <a:t>7</a:t>
            </a:fld>
            <a:endParaRPr lang="en-US"/>
          </a:p>
        </p:txBody>
      </p:sp>
    </p:spTree>
    <p:extLst>
      <p:ext uri="{BB962C8B-B14F-4D97-AF65-F5344CB8AC3E}">
        <p14:creationId xmlns:p14="http://schemas.microsoft.com/office/powerpoint/2010/main" val="33875362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AFD76D-5EE9-465B-B52D-548199F85421}" type="slidenum">
              <a:rPr lang="en-US" smtClean="0"/>
              <a:t>8</a:t>
            </a:fld>
            <a:endParaRPr lang="en-US"/>
          </a:p>
        </p:txBody>
      </p:sp>
    </p:spTree>
    <p:extLst>
      <p:ext uri="{BB962C8B-B14F-4D97-AF65-F5344CB8AC3E}">
        <p14:creationId xmlns:p14="http://schemas.microsoft.com/office/powerpoint/2010/main" val="6860247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AFD76D-5EE9-465B-B52D-548199F85421}" type="slidenum">
              <a:rPr lang="en-US" smtClean="0"/>
              <a:t>10</a:t>
            </a:fld>
            <a:endParaRPr lang="en-US"/>
          </a:p>
        </p:txBody>
      </p:sp>
    </p:spTree>
    <p:extLst>
      <p:ext uri="{BB962C8B-B14F-4D97-AF65-F5344CB8AC3E}">
        <p14:creationId xmlns:p14="http://schemas.microsoft.com/office/powerpoint/2010/main" val="10138212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AFD76D-5EE9-465B-B52D-548199F85421}" type="slidenum">
              <a:rPr lang="en-US" smtClean="0"/>
              <a:t>11</a:t>
            </a:fld>
            <a:endParaRPr lang="en-US"/>
          </a:p>
        </p:txBody>
      </p:sp>
    </p:spTree>
    <p:extLst>
      <p:ext uri="{BB962C8B-B14F-4D97-AF65-F5344CB8AC3E}">
        <p14:creationId xmlns:p14="http://schemas.microsoft.com/office/powerpoint/2010/main" val="39086447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568D8D3-BEA4-4860-88FA-1B056F72128B}" type="datetime1">
              <a:rPr lang="en-US" smtClean="0"/>
              <a:t>5/31/2022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1777EB8-E372-4DBB-8170-323484D94EB1}" type="datetime1">
              <a:rPr lang="en-US" smtClean="0"/>
              <a:t>5/31/2022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F7C28029-CBFC-43F8-B948-72E42AADCD70}" type="datetime1">
              <a:rPr lang="en-US" smtClean="0"/>
              <a:t>5/31/2022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3C69CED5-568B-4FD6-A92D-DFD46C1B878D}" type="datetime1">
              <a:rPr lang="en-US" smtClean="0"/>
              <a:t>5/31/2022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43B948C-94C1-4B18-A27E-4DDF5B116F6B}" type="datetime1">
              <a:rPr lang="en-US" smtClean="0"/>
              <a:t>5/31/2022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F051840-B637-4377-A85D-BE6FAE0962B4}" type="datetime1">
              <a:rPr lang="en-US" smtClean="0"/>
              <a:t>5/31/2022</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FE4D1A28-3435-4930-8CFE-4BB86A66C4E2}" type="datetime1">
              <a:rPr lang="en-US" smtClean="0"/>
              <a:t>5/31/2022</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BA9E01C-5CD3-40F9-A112-BEEEA0FD5E7D}" type="datetime1">
              <a:rPr lang="en-US" smtClean="0"/>
              <a:t>5/31/2022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07D5A54-2652-47BA-B2BC-9F1241CF6E6B}" type="datetime1">
              <a:rPr lang="en-US" smtClean="0"/>
              <a:t>5/31/2022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6E2C835-DA3F-4233-A23C-09F271E17F93}" type="datetime1">
              <a:rPr lang="en-US" smtClean="0"/>
              <a:t>5/31/2022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CDEB6A7-B201-4C6B-B84F-BC84E18D2B96}" type="datetime1">
              <a:rPr lang="en-US" smtClean="0"/>
              <a:t>5/31/2022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271719-975D-4ACC-9B39-DB300D089517}" type="datetime1">
              <a:rPr lang="en-US" smtClean="0"/>
              <a:t>5/31/2022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96ADC40-DE4E-4012-A941-5B1A7E1FB2BC}" type="datetime1">
              <a:rPr lang="en-US" smtClean="0"/>
              <a:t>5/31/2022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A9796DD6-B2CF-4533-BDB1-E99DF44F6751}" type="datetime1">
              <a:rPr lang="en-US" smtClean="0"/>
              <a:t>5/31/2022</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00C68732-295D-46F5-813A-430028DEF537}" type="datetime1">
              <a:rPr lang="en-US" smtClean="0"/>
              <a:t>5/31/2022</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C3730C62-0D89-400B-B415-979CC0098ED2}" type="datetime1">
              <a:rPr lang="en-US" smtClean="0"/>
              <a:t>5/31/2022</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781D67D-F46F-4D4C-B48E-401EC0D5AEFB}" type="datetime1">
              <a:rPr lang="en-US" smtClean="0"/>
              <a:t>5/31/2022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A67753A3-A357-477F-8FDB-74D50291FEAB}" type="datetime1">
              <a:rPr lang="en-US" smtClean="0"/>
              <a:t>5/31/2022</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8546" y="1447799"/>
            <a:ext cx="8825658" cy="3329581"/>
          </a:xfrm>
        </p:spPr>
        <p:txBody>
          <a:bodyPr/>
          <a:lstStyle/>
          <a:p>
            <a:r>
              <a:rPr lang="en-US" dirty="0"/>
              <a:t>Robert J. Kaiser Middle School	</a:t>
            </a:r>
          </a:p>
        </p:txBody>
      </p:sp>
      <p:sp>
        <p:nvSpPr>
          <p:cNvPr id="3" name="Subtitle 2"/>
          <p:cNvSpPr>
            <a:spLocks noGrp="1"/>
          </p:cNvSpPr>
          <p:nvPr>
            <p:ph type="subTitle" idx="1"/>
          </p:nvPr>
        </p:nvSpPr>
        <p:spPr>
          <a:xfrm>
            <a:off x="608546" y="4777380"/>
            <a:ext cx="8825658" cy="861420"/>
          </a:xfrm>
        </p:spPr>
        <p:txBody>
          <a:bodyPr/>
          <a:lstStyle/>
          <a:p>
            <a:r>
              <a:rPr lang="en-US" dirty="0"/>
              <a:t>Parent orientation – class of 2029</a:t>
            </a:r>
          </a:p>
        </p:txBody>
      </p:sp>
      <p:pic>
        <p:nvPicPr>
          <p:cNvPr id="5" name="Picture 4"/>
          <p:cNvPicPr>
            <a:picLocks noChangeAspect="1"/>
          </p:cNvPicPr>
          <p:nvPr/>
        </p:nvPicPr>
        <p:blipFill>
          <a:blip r:embed="rId3"/>
          <a:stretch>
            <a:fillRect/>
          </a:stretch>
        </p:blipFill>
        <p:spPr>
          <a:xfrm>
            <a:off x="8190110" y="2436268"/>
            <a:ext cx="3773751" cy="2877561"/>
          </a:xfrm>
          <a:prstGeom prst="rect">
            <a:avLst/>
          </a:prstGeom>
        </p:spPr>
      </p:pic>
      <p:sp>
        <p:nvSpPr>
          <p:cNvPr id="4" name="Slide Number Placeholder 3"/>
          <p:cNvSpPr>
            <a:spLocks noGrp="1"/>
          </p:cNvSpPr>
          <p:nvPr>
            <p:ph type="sldNum" sz="quarter" idx="12"/>
          </p:nvPr>
        </p:nvSpPr>
        <p:spPr/>
        <p:txBody>
          <a:bodyPr/>
          <a:lstStyle/>
          <a:p>
            <a:fld id="{D57F1E4F-1CFF-5643-939E-02111984F565}" type="slidenum">
              <a:rPr lang="en-US" smtClean="0"/>
              <a:t>1</a:t>
            </a:fld>
            <a:endParaRPr lang="en-US" dirty="0"/>
          </a:p>
        </p:txBody>
      </p:sp>
    </p:spTree>
    <p:extLst>
      <p:ext uri="{BB962C8B-B14F-4D97-AF65-F5344CB8AC3E}">
        <p14:creationId xmlns:p14="http://schemas.microsoft.com/office/powerpoint/2010/main" val="14416134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day at RJK</a:t>
            </a:r>
          </a:p>
        </p:txBody>
      </p:sp>
      <p:sp>
        <p:nvSpPr>
          <p:cNvPr id="4" name="Content Placeholder 3"/>
          <p:cNvSpPr>
            <a:spLocks noGrp="1"/>
          </p:cNvSpPr>
          <p:nvPr>
            <p:ph sz="half" idx="2"/>
          </p:nvPr>
        </p:nvSpPr>
        <p:spPr>
          <a:xfrm>
            <a:off x="1103312" y="1524000"/>
            <a:ext cx="4396339" cy="4732338"/>
          </a:xfrm>
        </p:spPr>
        <p:txBody>
          <a:bodyPr>
            <a:normAutofit fontScale="92500" lnSpcReduction="10000"/>
          </a:bodyPr>
          <a:lstStyle/>
          <a:p>
            <a:r>
              <a:rPr lang="en-US" dirty="0"/>
              <a:t>Students coming by bus enter through the student entrance. Those dropped off by car are released from the auditorium.</a:t>
            </a:r>
          </a:p>
          <a:p>
            <a:r>
              <a:rPr lang="en-US" dirty="0"/>
              <a:t>Pick up grab and go breakfast.</a:t>
            </a:r>
          </a:p>
          <a:p>
            <a:r>
              <a:rPr lang="en-US" dirty="0"/>
              <a:t>7:09am – Homeroom begins. Students are in homeroom for 15 minutes (one hour on mindfulness Mondays) before starting period 1.</a:t>
            </a:r>
          </a:p>
          <a:p>
            <a:r>
              <a:rPr lang="en-US" dirty="0"/>
              <a:t>If a student arrives late, they must sign in at the Assistant Principal’s office.</a:t>
            </a:r>
          </a:p>
        </p:txBody>
      </p:sp>
      <p:sp>
        <p:nvSpPr>
          <p:cNvPr id="6" name="Content Placeholder 5"/>
          <p:cNvSpPr>
            <a:spLocks noGrp="1"/>
          </p:cNvSpPr>
          <p:nvPr>
            <p:ph sz="quarter" idx="4"/>
          </p:nvPr>
        </p:nvSpPr>
        <p:spPr>
          <a:xfrm>
            <a:off x="5654495" y="1524000"/>
            <a:ext cx="4396339" cy="4732338"/>
          </a:xfrm>
        </p:spPr>
        <p:txBody>
          <a:bodyPr>
            <a:normAutofit fontScale="92500" lnSpcReduction="10000"/>
          </a:bodyPr>
          <a:lstStyle/>
          <a:p>
            <a:r>
              <a:rPr lang="en-US" dirty="0"/>
              <a:t>2:15- Dismissal bell</a:t>
            </a:r>
          </a:p>
          <a:p>
            <a:r>
              <a:rPr lang="en-US" dirty="0"/>
              <a:t>Dismissal for students is staggered. Announcements are made for those being picked up, those walking home, those taking a bus and those students playing sports or staying for an after school activity.</a:t>
            </a:r>
          </a:p>
          <a:p>
            <a:r>
              <a:rPr lang="en-US" dirty="0"/>
              <a:t>Students go directly to their buses, pick up location, or the cafeteria if staying after.</a:t>
            </a:r>
          </a:p>
          <a:p>
            <a:r>
              <a:rPr lang="en-US" dirty="0"/>
              <a:t>Students may sign up for after school activities with the respective advisor. Modified sports are not available to 6</a:t>
            </a:r>
            <a:r>
              <a:rPr lang="en-US" baseline="30000" dirty="0"/>
              <a:t>th</a:t>
            </a:r>
            <a:r>
              <a:rPr lang="en-US" dirty="0"/>
              <a:t> grade students.</a:t>
            </a:r>
          </a:p>
          <a:p>
            <a:r>
              <a:rPr lang="en-US" dirty="0"/>
              <a:t>4:45pm buses are available most days.</a:t>
            </a:r>
          </a:p>
          <a:p>
            <a:pPr marL="0" indent="0">
              <a:buNone/>
            </a:pPr>
            <a:endParaRPr lang="en-US" dirty="0"/>
          </a:p>
        </p:txBody>
      </p:sp>
      <p:sp>
        <p:nvSpPr>
          <p:cNvPr id="3" name="Slide Number Placeholder 2"/>
          <p:cNvSpPr>
            <a:spLocks noGrp="1"/>
          </p:cNvSpPr>
          <p:nvPr>
            <p:ph type="sldNum" sz="quarter" idx="12"/>
          </p:nvPr>
        </p:nvSpPr>
        <p:spPr/>
        <p:txBody>
          <a:bodyPr/>
          <a:lstStyle/>
          <a:p>
            <a:fld id="{D57F1E4F-1CFF-5643-939E-02111984F565}" type="slidenum">
              <a:rPr lang="en-US" smtClean="0"/>
              <a:t>10</a:t>
            </a:fld>
            <a:endParaRPr lang="en-US" dirty="0"/>
          </a:p>
        </p:txBody>
      </p:sp>
    </p:spTree>
    <p:extLst>
      <p:ext uri="{BB962C8B-B14F-4D97-AF65-F5344CB8AC3E}">
        <p14:creationId xmlns:p14="http://schemas.microsoft.com/office/powerpoint/2010/main" val="29941192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Drop off procedures</a:t>
            </a:r>
          </a:p>
        </p:txBody>
      </p:sp>
      <p:sp>
        <p:nvSpPr>
          <p:cNvPr id="3" name="Content Placeholder 2"/>
          <p:cNvSpPr>
            <a:spLocks noGrp="1"/>
          </p:cNvSpPr>
          <p:nvPr>
            <p:ph sz="half" idx="1"/>
          </p:nvPr>
        </p:nvSpPr>
        <p:spPr/>
        <p:txBody>
          <a:bodyPr>
            <a:normAutofit fontScale="92500" lnSpcReduction="20000"/>
          </a:bodyPr>
          <a:lstStyle/>
          <a:p>
            <a:r>
              <a:rPr lang="en-US" sz="3200" dirty="0"/>
              <a:t>When dropping your  child off at school, you will pull into the lower HS parking lot near the fields.  Students will enter through the auditorium and come to the middle school.</a:t>
            </a:r>
          </a:p>
        </p:txBody>
      </p:sp>
      <p:pic>
        <p:nvPicPr>
          <p:cNvPr id="5" name="Content Placeholder 4"/>
          <p:cNvPicPr>
            <a:picLocks noGrp="1" noChangeAspect="1"/>
          </p:cNvPicPr>
          <p:nvPr>
            <p:ph sz="half" idx="2"/>
          </p:nvPr>
        </p:nvPicPr>
        <p:blipFill>
          <a:blip r:embed="rId3"/>
          <a:stretch>
            <a:fillRect/>
          </a:stretch>
        </p:blipFill>
        <p:spPr>
          <a:xfrm>
            <a:off x="5654675" y="1438507"/>
            <a:ext cx="5684712" cy="4430570"/>
          </a:xfrm>
          <a:prstGeom prst="rect">
            <a:avLst/>
          </a:prstGeom>
        </p:spPr>
      </p:pic>
      <p:sp>
        <p:nvSpPr>
          <p:cNvPr id="4" name="Slide Number Placeholder 3"/>
          <p:cNvSpPr>
            <a:spLocks noGrp="1"/>
          </p:cNvSpPr>
          <p:nvPr>
            <p:ph type="sldNum" sz="quarter" idx="12"/>
          </p:nvPr>
        </p:nvSpPr>
        <p:spPr/>
        <p:txBody>
          <a:bodyPr/>
          <a:lstStyle/>
          <a:p>
            <a:fld id="{D57F1E4F-1CFF-5643-939E-02111984F565}" type="slidenum">
              <a:rPr lang="en-US" smtClean="0"/>
              <a:t>11</a:t>
            </a:fld>
            <a:endParaRPr lang="en-US" dirty="0"/>
          </a:p>
        </p:txBody>
      </p:sp>
      <p:sp>
        <p:nvSpPr>
          <p:cNvPr id="6" name="Rounded Rectangle 5"/>
          <p:cNvSpPr/>
          <p:nvPr/>
        </p:nvSpPr>
        <p:spPr>
          <a:xfrm rot="1315280">
            <a:off x="7263356" y="1923007"/>
            <a:ext cx="921580" cy="10283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BUS GARAGE</a:t>
            </a:r>
          </a:p>
        </p:txBody>
      </p:sp>
      <p:sp>
        <p:nvSpPr>
          <p:cNvPr id="8" name="Diamond 7"/>
          <p:cNvSpPr/>
          <p:nvPr/>
        </p:nvSpPr>
        <p:spPr>
          <a:xfrm rot="1085108">
            <a:off x="6485827" y="3752795"/>
            <a:ext cx="1237785" cy="1449659"/>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BASEBALL</a:t>
            </a:r>
            <a:r>
              <a:rPr lang="en-US" dirty="0"/>
              <a:t> </a:t>
            </a:r>
          </a:p>
        </p:txBody>
      </p:sp>
    </p:spTree>
    <p:extLst>
      <p:ext uri="{BB962C8B-B14F-4D97-AF65-F5344CB8AC3E}">
        <p14:creationId xmlns:p14="http://schemas.microsoft.com/office/powerpoint/2010/main" val="13401837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PICK UP PROCEDURES</a:t>
            </a:r>
          </a:p>
        </p:txBody>
      </p:sp>
      <p:sp>
        <p:nvSpPr>
          <p:cNvPr id="5" name="Slide Number Placeholder 4"/>
          <p:cNvSpPr>
            <a:spLocks noGrp="1"/>
          </p:cNvSpPr>
          <p:nvPr>
            <p:ph type="sldNum" sz="quarter" idx="12"/>
          </p:nvPr>
        </p:nvSpPr>
        <p:spPr/>
        <p:txBody>
          <a:bodyPr/>
          <a:lstStyle/>
          <a:p>
            <a:fld id="{D57F1E4F-1CFF-5643-939E-02111984F565}" type="slidenum">
              <a:rPr lang="en-US" smtClean="0"/>
              <a:t>12</a:t>
            </a:fld>
            <a:endParaRPr lang="en-US" dirty="0"/>
          </a:p>
        </p:txBody>
      </p:sp>
      <p:pic>
        <p:nvPicPr>
          <p:cNvPr id="3" name="Content Placeholder 2"/>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10853" y="1152983"/>
            <a:ext cx="7862269" cy="5314951"/>
          </a:xfrm>
        </p:spPr>
      </p:pic>
      <p:sp>
        <p:nvSpPr>
          <p:cNvPr id="6" name="TextBox 5"/>
          <p:cNvSpPr txBox="1"/>
          <p:nvPr/>
        </p:nvSpPr>
        <p:spPr>
          <a:xfrm>
            <a:off x="8151541" y="1650380"/>
            <a:ext cx="3627863" cy="4031873"/>
          </a:xfrm>
          <a:prstGeom prst="rect">
            <a:avLst/>
          </a:prstGeom>
          <a:noFill/>
        </p:spPr>
        <p:txBody>
          <a:bodyPr wrap="square" rtlCol="0">
            <a:spAutoFit/>
          </a:bodyPr>
          <a:lstStyle/>
          <a:p>
            <a:r>
              <a:rPr lang="en-US" sz="3200" dirty="0"/>
              <a:t>To avoid the busses, enter via the Rutherford driveway. Make a left at the stop sign and travel to the back of the middle school.</a:t>
            </a:r>
          </a:p>
        </p:txBody>
      </p:sp>
    </p:spTree>
    <p:extLst>
      <p:ext uri="{BB962C8B-B14F-4D97-AF65-F5344CB8AC3E}">
        <p14:creationId xmlns:p14="http://schemas.microsoft.com/office/powerpoint/2010/main" val="32258713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Expectations</a:t>
            </a:r>
          </a:p>
        </p:txBody>
      </p:sp>
      <p:sp>
        <p:nvSpPr>
          <p:cNvPr id="3" name="Content Placeholder 2"/>
          <p:cNvSpPr>
            <a:spLocks noGrp="1"/>
          </p:cNvSpPr>
          <p:nvPr>
            <p:ph idx="1"/>
          </p:nvPr>
        </p:nvSpPr>
        <p:spPr/>
        <p:txBody>
          <a:bodyPr/>
          <a:lstStyle/>
          <a:p>
            <a:r>
              <a:rPr lang="en-US" dirty="0"/>
              <a:t>Come to school! Attendance matters!</a:t>
            </a:r>
          </a:p>
          <a:p>
            <a:r>
              <a:rPr lang="en-US" dirty="0"/>
              <a:t>Be to class on time</a:t>
            </a:r>
          </a:p>
          <a:p>
            <a:r>
              <a:rPr lang="en-US" dirty="0"/>
              <a:t>3-minute passing time</a:t>
            </a:r>
          </a:p>
          <a:p>
            <a:r>
              <a:rPr lang="en-US" dirty="0"/>
              <a:t>Use technology appropriately</a:t>
            </a:r>
          </a:p>
          <a:p>
            <a:r>
              <a:rPr lang="en-US" dirty="0"/>
              <a:t>Be kind</a:t>
            </a:r>
          </a:p>
          <a:p>
            <a:r>
              <a:rPr lang="en-US" dirty="0"/>
              <a:t>Ask for help</a:t>
            </a:r>
          </a:p>
          <a:p>
            <a:r>
              <a:rPr lang="en-US" dirty="0"/>
              <a:t>Dress appropriately</a:t>
            </a:r>
          </a:p>
          <a:p>
            <a:r>
              <a:rPr lang="en-US" dirty="0"/>
              <a:t>Follow directions</a:t>
            </a:r>
          </a:p>
        </p:txBody>
      </p:sp>
      <p:pic>
        <p:nvPicPr>
          <p:cNvPr id="4" name="Picture 3"/>
          <p:cNvPicPr>
            <a:picLocks noChangeAspect="1"/>
          </p:cNvPicPr>
          <p:nvPr/>
        </p:nvPicPr>
        <p:blipFill>
          <a:blip r:embed="rId3"/>
          <a:stretch>
            <a:fillRect/>
          </a:stretch>
        </p:blipFill>
        <p:spPr>
          <a:xfrm>
            <a:off x="7472478" y="3166946"/>
            <a:ext cx="3653459" cy="2137398"/>
          </a:xfrm>
          <a:prstGeom prst="rect">
            <a:avLst/>
          </a:prstGeom>
        </p:spPr>
      </p:pic>
      <p:sp>
        <p:nvSpPr>
          <p:cNvPr id="5" name="Slide Number Placeholder 4"/>
          <p:cNvSpPr>
            <a:spLocks noGrp="1"/>
          </p:cNvSpPr>
          <p:nvPr>
            <p:ph type="sldNum" sz="quarter" idx="12"/>
          </p:nvPr>
        </p:nvSpPr>
        <p:spPr/>
        <p:txBody>
          <a:bodyPr/>
          <a:lstStyle/>
          <a:p>
            <a:fld id="{D57F1E4F-1CFF-5643-939E-02111984F565}" type="slidenum">
              <a:rPr lang="en-US" smtClean="0"/>
              <a:t>13</a:t>
            </a:fld>
            <a:endParaRPr lang="en-US" dirty="0"/>
          </a:p>
        </p:txBody>
      </p:sp>
    </p:spTree>
    <p:extLst>
      <p:ext uri="{BB962C8B-B14F-4D97-AF65-F5344CB8AC3E}">
        <p14:creationId xmlns:p14="http://schemas.microsoft.com/office/powerpoint/2010/main" val="21221709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Attendance</a:t>
            </a:r>
          </a:p>
        </p:txBody>
      </p:sp>
      <p:sp>
        <p:nvSpPr>
          <p:cNvPr id="2" name="Content Placeholder 1"/>
          <p:cNvSpPr>
            <a:spLocks noGrp="1"/>
          </p:cNvSpPr>
          <p:nvPr>
            <p:ph idx="1"/>
          </p:nvPr>
        </p:nvSpPr>
        <p:spPr/>
        <p:txBody>
          <a:bodyPr>
            <a:normAutofit/>
          </a:bodyPr>
          <a:lstStyle/>
          <a:p>
            <a:r>
              <a:rPr lang="en-US" dirty="0"/>
              <a:t> State Ed defines chronic absenteeism as 10% absentee rate.  </a:t>
            </a:r>
          </a:p>
          <a:p>
            <a:r>
              <a:rPr lang="en-US" dirty="0"/>
              <a:t>In a 180 day school year that equates to 18 days. </a:t>
            </a:r>
          </a:p>
          <a:p>
            <a:r>
              <a:rPr lang="en-US" dirty="0"/>
              <a:t>To put this in perspective a student who misses two days per month in grades K-12 will miss the equivalent of 260 days or a year and a half of school over the course of their schooling.  </a:t>
            </a:r>
          </a:p>
          <a:p>
            <a:r>
              <a:rPr lang="en-US" dirty="0"/>
              <a:t>This gap in learning will have long lasting impacts on student performance and more so graduation rates. </a:t>
            </a:r>
          </a:p>
          <a:p>
            <a:r>
              <a:rPr lang="en-US" dirty="0"/>
              <a:t>Staff and student presence are paramount to intellectual stimulation and growth.</a:t>
            </a:r>
          </a:p>
          <a:p>
            <a:pPr marL="0" indent="0">
              <a:buNone/>
            </a:pPr>
            <a:endParaRPr lang="en-US" dirty="0"/>
          </a:p>
          <a:p>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14</a:t>
            </a:fld>
            <a:endParaRPr lang="en-US" dirty="0"/>
          </a:p>
        </p:txBody>
      </p:sp>
    </p:spTree>
    <p:extLst>
      <p:ext uri="{BB962C8B-B14F-4D97-AF65-F5344CB8AC3E}">
        <p14:creationId xmlns:p14="http://schemas.microsoft.com/office/powerpoint/2010/main" val="13797111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Safety and Security</a:t>
            </a:r>
          </a:p>
        </p:txBody>
      </p:sp>
      <p:sp>
        <p:nvSpPr>
          <p:cNvPr id="3" name="Content Placeholder 2"/>
          <p:cNvSpPr>
            <a:spLocks noGrp="1"/>
          </p:cNvSpPr>
          <p:nvPr>
            <p:ph sz="half" idx="1"/>
          </p:nvPr>
        </p:nvSpPr>
        <p:spPr>
          <a:xfrm>
            <a:off x="1103312" y="1475233"/>
            <a:ext cx="4396339" cy="4781106"/>
          </a:xfrm>
        </p:spPr>
        <p:txBody>
          <a:bodyPr>
            <a:normAutofit/>
          </a:bodyPr>
          <a:lstStyle/>
          <a:p>
            <a:r>
              <a:rPr lang="en-US" sz="2000" dirty="0"/>
              <a:t>Drills are conducted according to state regulations</a:t>
            </a:r>
          </a:p>
          <a:p>
            <a:pPr lvl="1"/>
            <a:r>
              <a:rPr lang="en-US" sz="1800" dirty="0"/>
              <a:t>Evacuations </a:t>
            </a:r>
          </a:p>
          <a:p>
            <a:pPr lvl="1"/>
            <a:r>
              <a:rPr lang="en-US" sz="1800" dirty="0"/>
              <a:t>Lockdown</a:t>
            </a:r>
          </a:p>
          <a:p>
            <a:pPr lvl="1"/>
            <a:r>
              <a:rPr lang="en-US" sz="1800" dirty="0"/>
              <a:t>Lockout</a:t>
            </a:r>
          </a:p>
          <a:p>
            <a:pPr lvl="1"/>
            <a:r>
              <a:rPr lang="en-US" sz="1800" dirty="0"/>
              <a:t>Hold in place</a:t>
            </a:r>
          </a:p>
          <a:p>
            <a:r>
              <a:rPr lang="en-US" sz="2000" dirty="0"/>
              <a:t>5 safety staff members</a:t>
            </a:r>
          </a:p>
          <a:p>
            <a:pPr lvl="1"/>
            <a:r>
              <a:rPr lang="en-US" sz="1800" dirty="0"/>
              <a:t>Help with day-to-day logistics of moving students to where they need to be</a:t>
            </a:r>
          </a:p>
          <a:p>
            <a:pPr lvl="1"/>
            <a:r>
              <a:rPr lang="en-US" sz="1800" dirty="0"/>
              <a:t>Help supervise lunch periods</a:t>
            </a:r>
          </a:p>
          <a:p>
            <a:pPr lvl="1"/>
            <a:r>
              <a:rPr lang="en-US" sz="1800" dirty="0"/>
              <a:t>Stationed at various locations throughout the building</a:t>
            </a:r>
          </a:p>
        </p:txBody>
      </p:sp>
      <p:sp>
        <p:nvSpPr>
          <p:cNvPr id="4" name="Content Placeholder 3"/>
          <p:cNvSpPr>
            <a:spLocks noGrp="1"/>
          </p:cNvSpPr>
          <p:nvPr>
            <p:ph sz="half" idx="2"/>
          </p:nvPr>
        </p:nvSpPr>
        <p:spPr>
          <a:xfrm>
            <a:off x="5654493" y="1475234"/>
            <a:ext cx="4396341" cy="4781104"/>
          </a:xfrm>
        </p:spPr>
        <p:txBody>
          <a:bodyPr>
            <a:normAutofit/>
          </a:bodyPr>
          <a:lstStyle/>
          <a:p>
            <a:r>
              <a:rPr lang="en-US" sz="2000" dirty="0"/>
              <a:t>School Resource Officer (shared with the High School)</a:t>
            </a:r>
          </a:p>
          <a:p>
            <a:r>
              <a:rPr lang="en-US" sz="2000" dirty="0"/>
              <a:t>To pick up your child:</a:t>
            </a:r>
          </a:p>
          <a:p>
            <a:pPr lvl="1"/>
            <a:r>
              <a:rPr lang="en-US" sz="1800" dirty="0"/>
              <a:t>You must present safety staff with valid ID at the front desk</a:t>
            </a:r>
          </a:p>
          <a:p>
            <a:pPr lvl="1"/>
            <a:r>
              <a:rPr lang="en-US" sz="1800" dirty="0"/>
              <a:t>Only adults listed on the contact list will be allowed to pick up your child</a:t>
            </a:r>
          </a:p>
        </p:txBody>
      </p:sp>
      <p:sp>
        <p:nvSpPr>
          <p:cNvPr id="5" name="Slide Number Placeholder 4"/>
          <p:cNvSpPr>
            <a:spLocks noGrp="1"/>
          </p:cNvSpPr>
          <p:nvPr>
            <p:ph type="sldNum" sz="quarter" idx="12"/>
          </p:nvPr>
        </p:nvSpPr>
        <p:spPr/>
        <p:txBody>
          <a:bodyPr/>
          <a:lstStyle/>
          <a:p>
            <a:fld id="{D57F1E4F-1CFF-5643-939E-02111984F565}" type="slidenum">
              <a:rPr lang="en-US" smtClean="0"/>
              <a:t>15</a:t>
            </a:fld>
            <a:endParaRPr lang="en-US" dirty="0"/>
          </a:p>
        </p:txBody>
      </p:sp>
    </p:spTree>
    <p:extLst>
      <p:ext uri="{BB962C8B-B14F-4D97-AF65-F5344CB8AC3E}">
        <p14:creationId xmlns:p14="http://schemas.microsoft.com/office/powerpoint/2010/main" val="27222990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Save These Dates!</a:t>
            </a:r>
          </a:p>
        </p:txBody>
      </p:sp>
      <p:sp>
        <p:nvSpPr>
          <p:cNvPr id="3" name="Content Placeholder 2"/>
          <p:cNvSpPr>
            <a:spLocks noGrp="1"/>
          </p:cNvSpPr>
          <p:nvPr>
            <p:ph idx="1"/>
          </p:nvPr>
        </p:nvSpPr>
        <p:spPr>
          <a:xfrm>
            <a:off x="646111" y="1383845"/>
            <a:ext cx="9404723" cy="4782779"/>
          </a:xfrm>
        </p:spPr>
        <p:txBody>
          <a:bodyPr>
            <a:normAutofit lnSpcReduction="10000"/>
          </a:bodyPr>
          <a:lstStyle/>
          <a:p>
            <a:r>
              <a:rPr lang="en-US" sz="2400" dirty="0"/>
              <a:t>RJK 6</a:t>
            </a:r>
            <a:r>
              <a:rPr lang="en-US" sz="2400" baseline="30000" dirty="0"/>
              <a:t>th</a:t>
            </a:r>
            <a:r>
              <a:rPr lang="en-US" sz="2400" dirty="0"/>
              <a:t> Grade Academy Boot Camp </a:t>
            </a:r>
          </a:p>
          <a:p>
            <a:pPr lvl="1"/>
            <a:r>
              <a:rPr lang="en-US" sz="2400" dirty="0"/>
              <a:t>August 8</a:t>
            </a:r>
            <a:r>
              <a:rPr lang="en-US" sz="2400" baseline="30000" dirty="0"/>
              <a:t>th</a:t>
            </a:r>
            <a:r>
              <a:rPr lang="en-US" sz="2400" dirty="0"/>
              <a:t> and 9</a:t>
            </a:r>
            <a:r>
              <a:rPr lang="en-US" sz="2400" baseline="30000" dirty="0"/>
              <a:t>th</a:t>
            </a:r>
            <a:r>
              <a:rPr lang="en-US" sz="2400" dirty="0"/>
              <a:t> for students with last names beginning with A-K</a:t>
            </a:r>
          </a:p>
          <a:p>
            <a:pPr lvl="1"/>
            <a:r>
              <a:rPr lang="en-US" sz="2400" dirty="0"/>
              <a:t>August 10</a:t>
            </a:r>
            <a:r>
              <a:rPr lang="en-US" sz="2400" baseline="30000" dirty="0"/>
              <a:t>th</a:t>
            </a:r>
            <a:r>
              <a:rPr lang="en-US" sz="2400" dirty="0"/>
              <a:t> and 11</a:t>
            </a:r>
            <a:r>
              <a:rPr lang="en-US" sz="2400" baseline="30000" dirty="0"/>
              <a:t>th</a:t>
            </a:r>
            <a:r>
              <a:rPr lang="en-US" sz="2400" dirty="0"/>
              <a:t> for students with last names beginning with L-Z</a:t>
            </a:r>
          </a:p>
          <a:p>
            <a:pPr lvl="1"/>
            <a:r>
              <a:rPr lang="en-US" sz="2400" dirty="0"/>
              <a:t>9:00-2:15 each day</a:t>
            </a:r>
          </a:p>
          <a:p>
            <a:pPr lvl="1"/>
            <a:r>
              <a:rPr lang="en-US" sz="2400" dirty="0"/>
              <a:t>Transportation provided</a:t>
            </a:r>
          </a:p>
          <a:p>
            <a:pPr lvl="1"/>
            <a:r>
              <a:rPr lang="en-US" sz="2400" dirty="0"/>
              <a:t>Breakfast and Lunch Provided</a:t>
            </a:r>
          </a:p>
          <a:p>
            <a:endParaRPr lang="en-US" sz="2400" dirty="0"/>
          </a:p>
          <a:p>
            <a:endParaRPr lang="en-US" sz="2400" dirty="0"/>
          </a:p>
          <a:p>
            <a:r>
              <a:rPr lang="en-US" sz="2400" dirty="0"/>
              <a:t>First day of school is on September 6, 2022</a:t>
            </a:r>
          </a:p>
          <a:p>
            <a:pPr marL="0" indent="0">
              <a:buNone/>
            </a:pP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16</a:t>
            </a:fld>
            <a:endParaRPr lang="en-US" dirty="0"/>
          </a:p>
        </p:txBody>
      </p:sp>
    </p:spTree>
    <p:extLst>
      <p:ext uri="{BB962C8B-B14F-4D97-AF65-F5344CB8AC3E}">
        <p14:creationId xmlns:p14="http://schemas.microsoft.com/office/powerpoint/2010/main" val="36737069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Introductions</a:t>
            </a:r>
          </a:p>
        </p:txBody>
      </p:sp>
      <p:sp>
        <p:nvSpPr>
          <p:cNvPr id="3" name="Content Placeholder 2"/>
          <p:cNvSpPr>
            <a:spLocks noGrp="1"/>
          </p:cNvSpPr>
          <p:nvPr>
            <p:ph idx="1"/>
          </p:nvPr>
        </p:nvSpPr>
        <p:spPr>
          <a:xfrm>
            <a:off x="646111" y="1536192"/>
            <a:ext cx="11411777" cy="5230368"/>
          </a:xfrm>
        </p:spPr>
        <p:txBody>
          <a:bodyPr>
            <a:normAutofit lnSpcReduction="10000"/>
          </a:bodyPr>
          <a:lstStyle/>
          <a:p>
            <a:pPr marL="0" indent="0">
              <a:buNone/>
            </a:pPr>
            <a:r>
              <a:rPr lang="en-US" b="1" dirty="0"/>
              <a:t>Administrators:</a:t>
            </a:r>
          </a:p>
          <a:p>
            <a:pPr marL="0" indent="0">
              <a:buNone/>
            </a:pPr>
            <a:r>
              <a:rPr lang="en-US" dirty="0"/>
              <a:t>Mrs. Michelle Knowlton, Principal</a:t>
            </a:r>
          </a:p>
          <a:p>
            <a:pPr marL="0" indent="0">
              <a:buNone/>
            </a:pPr>
            <a:r>
              <a:rPr lang="en-US" dirty="0"/>
              <a:t>Dr. Jason Doyle, Assistant Principal</a:t>
            </a:r>
          </a:p>
          <a:p>
            <a:pPr marL="0" indent="0">
              <a:buNone/>
            </a:pPr>
            <a:r>
              <a:rPr lang="en-US" dirty="0"/>
              <a:t>Mrs. Sara </a:t>
            </a:r>
            <a:r>
              <a:rPr lang="en-US" dirty="0" err="1"/>
              <a:t>Kozachuk</a:t>
            </a:r>
            <a:r>
              <a:rPr lang="en-US" dirty="0"/>
              <a:t>, Assistant Principal</a:t>
            </a:r>
          </a:p>
          <a:p>
            <a:pPr marL="0" indent="0">
              <a:buNone/>
            </a:pPr>
            <a:endParaRPr lang="en-US" dirty="0"/>
          </a:p>
          <a:p>
            <a:pPr marL="0" indent="0">
              <a:buNone/>
            </a:pPr>
            <a:r>
              <a:rPr lang="en-US" b="1" dirty="0"/>
              <a:t>School Counselors:	</a:t>
            </a:r>
            <a:r>
              <a:rPr lang="en-US" dirty="0"/>
              <a:t>					</a:t>
            </a:r>
            <a:r>
              <a:rPr lang="en-US" b="1" dirty="0"/>
              <a:t>Clinical Staff:</a:t>
            </a:r>
          </a:p>
          <a:p>
            <a:pPr marL="0" indent="0">
              <a:buNone/>
            </a:pPr>
            <a:r>
              <a:rPr lang="en-US" dirty="0"/>
              <a:t>Mrs. Jennifer Ducey 						Mr. Harrison Larkin, Social Worker</a:t>
            </a:r>
          </a:p>
          <a:p>
            <a:pPr marL="0" indent="0">
              <a:buNone/>
            </a:pPr>
            <a:r>
              <a:rPr lang="en-US" dirty="0"/>
              <a:t>Mrs. Brittany Harden-</a:t>
            </a:r>
            <a:r>
              <a:rPr lang="en-US" dirty="0" err="1"/>
              <a:t>Zaccaria</a:t>
            </a:r>
            <a:r>
              <a:rPr lang="en-US" dirty="0"/>
              <a:t> 			Ms. Sharon Zimmerman, Social Worker</a:t>
            </a:r>
          </a:p>
          <a:p>
            <a:pPr marL="0" indent="0">
              <a:buNone/>
            </a:pPr>
            <a:r>
              <a:rPr lang="en-US" dirty="0"/>
              <a:t>Ms. Laurie Oshinsky						Ms. Michelle </a:t>
            </a:r>
            <a:r>
              <a:rPr lang="en-US" dirty="0" err="1"/>
              <a:t>Cestero</a:t>
            </a:r>
            <a:r>
              <a:rPr lang="en-US" dirty="0"/>
              <a:t>, Social Worker			</a:t>
            </a:r>
          </a:p>
          <a:p>
            <a:pPr marL="0" indent="0">
              <a:buNone/>
            </a:pPr>
            <a:r>
              <a:rPr lang="en-US" dirty="0"/>
              <a:t>Ms. Jenna Perez	 						Mrs. Jayme Abrams, Psychologist							</a:t>
            </a:r>
          </a:p>
          <a:p>
            <a:pPr marL="0" indent="0">
              <a:buNone/>
            </a:pPr>
            <a:r>
              <a:rPr lang="en-US" dirty="0"/>
              <a:t>											</a:t>
            </a:r>
            <a:r>
              <a:rPr lang="en-US" b="1" dirty="0"/>
              <a:t>Guidance Secretary:</a:t>
            </a:r>
          </a:p>
          <a:p>
            <a:pPr marL="0" indent="0">
              <a:buNone/>
            </a:pPr>
            <a:r>
              <a:rPr lang="en-US" b="1" dirty="0"/>
              <a:t>											</a:t>
            </a:r>
            <a:r>
              <a:rPr lang="en-US" dirty="0"/>
              <a:t>Mrs. Maryanne March</a:t>
            </a:r>
          </a:p>
          <a:p>
            <a:pPr marL="0" indent="0">
              <a:buNone/>
            </a:pPr>
            <a:endParaRPr lang="en-US" dirty="0"/>
          </a:p>
        </p:txBody>
      </p:sp>
      <p:pic>
        <p:nvPicPr>
          <p:cNvPr id="4" name="Picture 3"/>
          <p:cNvPicPr>
            <a:picLocks noChangeAspect="1"/>
          </p:cNvPicPr>
          <p:nvPr/>
        </p:nvPicPr>
        <p:blipFill>
          <a:blip r:embed="rId3"/>
          <a:stretch>
            <a:fillRect/>
          </a:stretch>
        </p:blipFill>
        <p:spPr>
          <a:xfrm>
            <a:off x="7310361" y="2052918"/>
            <a:ext cx="1853345" cy="1365622"/>
          </a:xfrm>
          <a:prstGeom prst="rect">
            <a:avLst/>
          </a:prstGeom>
        </p:spPr>
      </p:pic>
      <p:pic>
        <p:nvPicPr>
          <p:cNvPr id="5" name="Picture 4"/>
          <p:cNvPicPr>
            <a:picLocks noChangeAspect="1"/>
          </p:cNvPicPr>
          <p:nvPr/>
        </p:nvPicPr>
        <p:blipFill>
          <a:blip r:embed="rId4"/>
          <a:stretch>
            <a:fillRect/>
          </a:stretch>
        </p:blipFill>
        <p:spPr>
          <a:xfrm>
            <a:off x="9163706" y="2232765"/>
            <a:ext cx="2011854" cy="1005927"/>
          </a:xfrm>
          <a:prstGeom prst="rect">
            <a:avLst/>
          </a:prstGeom>
        </p:spPr>
      </p:pic>
      <p:sp>
        <p:nvSpPr>
          <p:cNvPr id="6" name="Slide Number Placeholder 5"/>
          <p:cNvSpPr>
            <a:spLocks noGrp="1"/>
          </p:cNvSpPr>
          <p:nvPr>
            <p:ph type="sldNum" sz="quarter" idx="12"/>
          </p:nvPr>
        </p:nvSpPr>
        <p:spPr/>
        <p:txBody>
          <a:bodyPr/>
          <a:lstStyle/>
          <a:p>
            <a:fld id="{D57F1E4F-1CFF-5643-939E-02111984F565}" type="slidenum">
              <a:rPr lang="en-US" smtClean="0"/>
              <a:t>2</a:t>
            </a:fld>
            <a:endParaRPr lang="en-US" dirty="0"/>
          </a:p>
        </p:txBody>
      </p:sp>
    </p:spTree>
    <p:extLst>
      <p:ext uri="{BB962C8B-B14F-4D97-AF65-F5344CB8AC3E}">
        <p14:creationId xmlns:p14="http://schemas.microsoft.com/office/powerpoint/2010/main" val="35036158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61893" y="38101"/>
            <a:ext cx="7881843" cy="1122218"/>
          </a:xfrm>
        </p:spPr>
        <p:txBody>
          <a:bodyPr>
            <a:noAutofit/>
          </a:bodyPr>
          <a:lstStyle/>
          <a:p>
            <a:pPr defTabSz="415617">
              <a:defRPr/>
            </a:pPr>
            <a:r>
              <a:rPr lang="en-US" sz="3055" b="1" dirty="0">
                <a:solidFill>
                  <a:schemeClr val="tx1"/>
                </a:solidFill>
              </a:rPr>
              <a:t>How is Middle School Different? </a:t>
            </a:r>
          </a:p>
        </p:txBody>
      </p:sp>
      <p:sp>
        <p:nvSpPr>
          <p:cNvPr id="5" name="Content Placeholder 4"/>
          <p:cNvSpPr>
            <a:spLocks noGrp="1"/>
          </p:cNvSpPr>
          <p:nvPr>
            <p:ph idx="1"/>
          </p:nvPr>
        </p:nvSpPr>
        <p:spPr>
          <a:xfrm>
            <a:off x="1761893" y="1274956"/>
            <a:ext cx="4035136" cy="4343400"/>
          </a:xfrm>
        </p:spPr>
        <p:txBody>
          <a:bodyPr rtlCol="0">
            <a:normAutofit/>
          </a:bodyPr>
          <a:lstStyle/>
          <a:p>
            <a:pPr marL="259760" indent="-259760" defTabSz="415617">
              <a:defRPr/>
            </a:pPr>
            <a:r>
              <a:rPr lang="en-US" sz="3200" dirty="0">
                <a:latin typeface="+mn-lt"/>
              </a:rPr>
              <a:t>Transitions</a:t>
            </a:r>
          </a:p>
          <a:p>
            <a:pPr marL="259760" indent="-259760" defTabSz="415617">
              <a:defRPr/>
            </a:pPr>
            <a:r>
              <a:rPr lang="en-US" sz="3200" dirty="0">
                <a:latin typeface="+mn-lt"/>
              </a:rPr>
              <a:t>Busier Schedules</a:t>
            </a:r>
          </a:p>
          <a:p>
            <a:pPr marL="259760" indent="-259760" defTabSz="415617">
              <a:defRPr/>
            </a:pPr>
            <a:r>
              <a:rPr lang="en-US" sz="3200" dirty="0">
                <a:latin typeface="+mn-lt"/>
              </a:rPr>
              <a:t>More Students</a:t>
            </a:r>
          </a:p>
          <a:p>
            <a:pPr marL="259760" indent="-259760" defTabSz="415617">
              <a:defRPr/>
            </a:pPr>
            <a:r>
              <a:rPr lang="en-US" sz="3200" dirty="0">
                <a:latin typeface="+mn-lt"/>
              </a:rPr>
              <a:t>More Teachers</a:t>
            </a:r>
          </a:p>
          <a:p>
            <a:pPr marL="259760" indent="-259760" defTabSz="415617">
              <a:defRPr/>
            </a:pPr>
            <a:r>
              <a:rPr lang="en-US" sz="3200" dirty="0">
                <a:latin typeface="+mn-lt"/>
              </a:rPr>
              <a:t>More Freedom</a:t>
            </a:r>
          </a:p>
          <a:p>
            <a:pPr marL="0" indent="0" defTabSz="415617">
              <a:buNone/>
              <a:defRPr/>
            </a:pPr>
            <a:endParaRPr lang="en-US" sz="3200" dirty="0">
              <a:latin typeface="+mn-lt"/>
            </a:endParaRPr>
          </a:p>
          <a:p>
            <a:pPr marL="0" indent="0" defTabSz="415617">
              <a:buNone/>
              <a:defRPr/>
            </a:pPr>
            <a:endParaRPr lang="en-US" sz="1819" dirty="0">
              <a:solidFill>
                <a:schemeClr val="bg2">
                  <a:lumMod val="75000"/>
                </a:schemeClr>
              </a:solidFill>
              <a:latin typeface="+mn-lt"/>
            </a:endParaRPr>
          </a:p>
        </p:txBody>
      </p:sp>
      <p:sp>
        <p:nvSpPr>
          <p:cNvPr id="14340" name="Text Placeholder 5"/>
          <p:cNvSpPr>
            <a:spLocks noGrp="1"/>
          </p:cNvSpPr>
          <p:nvPr>
            <p:ph type="body" sz="half" idx="2"/>
          </p:nvPr>
        </p:nvSpPr>
        <p:spPr>
          <a:xfrm>
            <a:off x="6538374" y="1565733"/>
            <a:ext cx="3595255" cy="2092036"/>
          </a:xfrm>
        </p:spPr>
        <p:txBody>
          <a:bodyPr>
            <a:noAutofit/>
          </a:bodyPr>
          <a:lstStyle/>
          <a:p>
            <a:pPr eaLnBrk="1" hangingPunct="1"/>
            <a:r>
              <a:rPr lang="en-US" altLang="en-US" sz="2400" dirty="0">
                <a:latin typeface="+mn-lt"/>
              </a:rPr>
              <a:t>Middle school is a challenging time for parents &amp; students. Please use the resources available to you to help your child be a success here at RJK!!</a:t>
            </a:r>
          </a:p>
        </p:txBody>
      </p:sp>
      <p:pic>
        <p:nvPicPr>
          <p:cNvPr id="14341"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20990" y="4828647"/>
            <a:ext cx="3616036" cy="1309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D57F1E4F-1CFF-5643-939E-02111984F565}" type="slidenum">
              <a:rPr lang="en-US" smtClean="0"/>
              <a:t>3</a:t>
            </a:fld>
            <a:endParaRPr lang="en-US" dirty="0"/>
          </a:p>
        </p:txBody>
      </p:sp>
    </p:spTree>
    <p:extLst>
      <p:ext uri="{BB962C8B-B14F-4D97-AF65-F5344CB8AC3E}">
        <p14:creationId xmlns:p14="http://schemas.microsoft.com/office/powerpoint/2010/main" val="35397393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Partnership between School and Families</a:t>
            </a:r>
          </a:p>
        </p:txBody>
      </p:sp>
      <p:sp>
        <p:nvSpPr>
          <p:cNvPr id="3" name="Content Placeholder 2"/>
          <p:cNvSpPr>
            <a:spLocks noGrp="1"/>
          </p:cNvSpPr>
          <p:nvPr>
            <p:ph idx="1"/>
          </p:nvPr>
        </p:nvSpPr>
        <p:spPr>
          <a:xfrm>
            <a:off x="1103312" y="2052918"/>
            <a:ext cx="8946541" cy="4380155"/>
          </a:xfrm>
        </p:spPr>
        <p:txBody>
          <a:bodyPr>
            <a:normAutofit fontScale="92500" lnSpcReduction="10000"/>
          </a:bodyPr>
          <a:lstStyle/>
          <a:p>
            <a:r>
              <a:rPr lang="en-US" sz="3200" dirty="0"/>
              <a:t>RJK and our students’ families must have an open dialogue for a successful partnership</a:t>
            </a:r>
          </a:p>
          <a:p>
            <a:r>
              <a:rPr lang="en-US" sz="3200" dirty="0"/>
              <a:t>Successful family involvement means mutual participation by RJK staff and families</a:t>
            </a:r>
          </a:p>
          <a:p>
            <a:r>
              <a:rPr lang="en-US" sz="3200" dirty="0"/>
              <a:t>School counselors are the liaisons between the school and families</a:t>
            </a:r>
          </a:p>
          <a:p>
            <a:r>
              <a:rPr lang="en-US" sz="3200" dirty="0"/>
              <a:t>Each teacher has a built-in conference period every day that can be utilized for parent meetings, either in person or virtually.</a:t>
            </a:r>
          </a:p>
          <a:p>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4</a:t>
            </a:fld>
            <a:endParaRPr lang="en-US" dirty="0"/>
          </a:p>
        </p:txBody>
      </p:sp>
    </p:spTree>
    <p:extLst>
      <p:ext uri="{BB962C8B-B14F-4D97-AF65-F5344CB8AC3E}">
        <p14:creationId xmlns:p14="http://schemas.microsoft.com/office/powerpoint/2010/main" val="38682743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Partnership between School and Families (continued)</a:t>
            </a:r>
          </a:p>
        </p:txBody>
      </p:sp>
      <p:sp>
        <p:nvSpPr>
          <p:cNvPr id="3" name="Content Placeholder 2"/>
          <p:cNvSpPr>
            <a:spLocks noGrp="1"/>
          </p:cNvSpPr>
          <p:nvPr>
            <p:ph idx="1"/>
          </p:nvPr>
        </p:nvSpPr>
        <p:spPr>
          <a:xfrm>
            <a:off x="1103312" y="2084832"/>
            <a:ext cx="9490347" cy="4320450"/>
          </a:xfrm>
        </p:spPr>
        <p:txBody>
          <a:bodyPr>
            <a:normAutofit fontScale="77500" lnSpcReduction="20000"/>
          </a:bodyPr>
          <a:lstStyle/>
          <a:p>
            <a:endParaRPr lang="en-US" dirty="0"/>
          </a:p>
          <a:p>
            <a:r>
              <a:rPr lang="en-US" sz="3000" dirty="0"/>
              <a:t>The role of a School Counselor is to help support students in the areas of academic, social and emotional wellness.</a:t>
            </a:r>
          </a:p>
          <a:p>
            <a:r>
              <a:rPr lang="en-US" sz="3000" dirty="0"/>
              <a:t>All questions and concerns surrounding academics should be directed to the teacher.  This can be accomplished through email, phone, in-person or online conferences. </a:t>
            </a:r>
          </a:p>
          <a:p>
            <a:r>
              <a:rPr lang="en-US" sz="3000" dirty="0"/>
              <a:t>Counselors are assigned to a grade and follow the students throughout their time at RJK from 6</a:t>
            </a:r>
            <a:r>
              <a:rPr lang="en-US" sz="3000" baseline="30000" dirty="0"/>
              <a:t>th</a:t>
            </a:r>
            <a:r>
              <a:rPr lang="en-US" sz="3000" dirty="0"/>
              <a:t> through 8</a:t>
            </a:r>
            <a:r>
              <a:rPr lang="en-US" sz="3000" baseline="30000" dirty="0"/>
              <a:t>th</a:t>
            </a:r>
            <a:r>
              <a:rPr lang="en-US" sz="3000" dirty="0"/>
              <a:t> grade. </a:t>
            </a:r>
          </a:p>
          <a:p>
            <a:endParaRPr lang="en-US" sz="3000" dirty="0"/>
          </a:p>
          <a:p>
            <a:pPr marL="0" indent="0">
              <a:buNone/>
            </a:pPr>
            <a:br>
              <a:rPr lang="en-US" dirty="0"/>
            </a:b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5</a:t>
            </a:fld>
            <a:endParaRPr lang="en-US" dirty="0"/>
          </a:p>
        </p:txBody>
      </p:sp>
    </p:spTree>
    <p:extLst>
      <p:ext uri="{BB962C8B-B14F-4D97-AF65-F5344CB8AC3E}">
        <p14:creationId xmlns:p14="http://schemas.microsoft.com/office/powerpoint/2010/main" val="26081276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students and families should direct their concerns:</a:t>
            </a:r>
          </a:p>
        </p:txBody>
      </p:sp>
      <p:sp>
        <p:nvSpPr>
          <p:cNvPr id="3" name="Content Placeholder 2"/>
          <p:cNvSpPr>
            <a:spLocks noGrp="1"/>
          </p:cNvSpPr>
          <p:nvPr>
            <p:ph idx="1"/>
          </p:nvPr>
        </p:nvSpPr>
        <p:spPr>
          <a:xfrm>
            <a:off x="1103312" y="2374392"/>
            <a:ext cx="8947522" cy="4030890"/>
          </a:xfrm>
        </p:spPr>
        <p:txBody>
          <a:bodyPr>
            <a:normAutofit/>
          </a:bodyPr>
          <a:lstStyle/>
          <a:p>
            <a:pPr lvl="1"/>
            <a:r>
              <a:rPr lang="en-US" sz="2800" b="1" dirty="0"/>
              <a:t>Guidance Office</a:t>
            </a:r>
            <a:r>
              <a:rPr lang="en-US" sz="2800" dirty="0"/>
              <a:t>: academic, social and emotional needs</a:t>
            </a:r>
          </a:p>
          <a:p>
            <a:pPr lvl="1"/>
            <a:r>
              <a:rPr lang="en-US" sz="2800" b="1" dirty="0"/>
              <a:t>Nurse’s Office</a:t>
            </a:r>
            <a:r>
              <a:rPr lang="en-US" sz="2800" dirty="0"/>
              <a:t>: medical needs</a:t>
            </a:r>
          </a:p>
          <a:p>
            <a:pPr lvl="1"/>
            <a:r>
              <a:rPr lang="en-US" sz="2800" b="1" dirty="0"/>
              <a:t>Assistant Principals’ Office</a:t>
            </a:r>
            <a:r>
              <a:rPr lang="en-US" sz="2800" dirty="0"/>
              <a:t>: student discipline and attendance concerns</a:t>
            </a:r>
          </a:p>
          <a:p>
            <a:pPr lvl="1"/>
            <a:r>
              <a:rPr lang="en-US" sz="2800" b="1" dirty="0"/>
              <a:t>Main Office</a:t>
            </a:r>
            <a:r>
              <a:rPr lang="en-US" sz="2800" dirty="0"/>
              <a:t>: Overall building supervision, including curriculum and instruction, by the principal</a:t>
            </a:r>
          </a:p>
        </p:txBody>
      </p:sp>
      <p:sp>
        <p:nvSpPr>
          <p:cNvPr id="4" name="Slide Number Placeholder 3"/>
          <p:cNvSpPr>
            <a:spLocks noGrp="1"/>
          </p:cNvSpPr>
          <p:nvPr>
            <p:ph type="sldNum" sz="quarter" idx="12"/>
          </p:nvPr>
        </p:nvSpPr>
        <p:spPr/>
        <p:txBody>
          <a:bodyPr/>
          <a:lstStyle/>
          <a:p>
            <a:fld id="{D57F1E4F-1CFF-5643-939E-02111984F565}" type="slidenum">
              <a:rPr lang="en-US" smtClean="0"/>
              <a:t>6</a:t>
            </a:fld>
            <a:endParaRPr lang="en-US" dirty="0"/>
          </a:p>
        </p:txBody>
      </p:sp>
    </p:spTree>
    <p:extLst>
      <p:ext uri="{BB962C8B-B14F-4D97-AF65-F5344CB8AC3E}">
        <p14:creationId xmlns:p14="http://schemas.microsoft.com/office/powerpoint/2010/main" val="11471723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GUIDANCE:</a:t>
            </a:r>
            <a:br>
              <a:rPr lang="en-US" dirty="0"/>
            </a:br>
            <a:r>
              <a:rPr lang="en-US" dirty="0"/>
              <a:t>How and when to utilize us!</a:t>
            </a:r>
          </a:p>
        </p:txBody>
      </p:sp>
      <p:sp>
        <p:nvSpPr>
          <p:cNvPr id="3" name="Content Placeholder 2"/>
          <p:cNvSpPr>
            <a:spLocks noGrp="1"/>
          </p:cNvSpPr>
          <p:nvPr>
            <p:ph idx="1"/>
          </p:nvPr>
        </p:nvSpPr>
        <p:spPr>
          <a:xfrm>
            <a:off x="1103312" y="2304288"/>
            <a:ext cx="8946541" cy="4100994"/>
          </a:xfrm>
        </p:spPr>
        <p:txBody>
          <a:bodyPr>
            <a:normAutofit fontScale="85000" lnSpcReduction="10000"/>
          </a:bodyPr>
          <a:lstStyle/>
          <a:p>
            <a:r>
              <a:rPr lang="en-US" sz="3200" dirty="0"/>
              <a:t>You have a need for social/emotional support</a:t>
            </a:r>
          </a:p>
          <a:p>
            <a:r>
              <a:rPr lang="en-US" sz="3200" dirty="0"/>
              <a:t>You have academic and/or scheduling questions</a:t>
            </a:r>
          </a:p>
          <a:p>
            <a:r>
              <a:rPr lang="en-US" sz="3200" dirty="0"/>
              <a:t>Naviance for early college and career exploration</a:t>
            </a:r>
          </a:p>
          <a:p>
            <a:r>
              <a:rPr lang="en-US" sz="3200" dirty="0"/>
              <a:t>Sign-up for after school tutorials</a:t>
            </a:r>
          </a:p>
          <a:p>
            <a:r>
              <a:rPr lang="en-US" sz="3200" dirty="0"/>
              <a:t>Families can schedule team meetings through the guidance secretary, Mrs. March by contacting her at (845) 796-3058 extension 3</a:t>
            </a:r>
          </a:p>
          <a:p>
            <a:endParaRPr lang="en-US" dirty="0"/>
          </a:p>
          <a:p>
            <a:endParaRPr lang="en-US" dirty="0"/>
          </a:p>
          <a:p>
            <a:endParaRPr lang="en-US" dirty="0"/>
          </a:p>
          <a:p>
            <a:endParaRPr lang="en-US" dirty="0"/>
          </a:p>
          <a:p>
            <a:pPr marL="0" indent="0">
              <a:buNone/>
            </a:pP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7</a:t>
            </a:fld>
            <a:endParaRPr lang="en-US" dirty="0"/>
          </a:p>
        </p:txBody>
      </p:sp>
    </p:spTree>
    <p:extLst>
      <p:ext uri="{BB962C8B-B14F-4D97-AF65-F5344CB8AC3E}">
        <p14:creationId xmlns:p14="http://schemas.microsoft.com/office/powerpoint/2010/main" val="35471494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Scheduling: what to expect</a:t>
            </a:r>
          </a:p>
        </p:txBody>
      </p:sp>
      <p:sp>
        <p:nvSpPr>
          <p:cNvPr id="3" name="Content Placeholder 2"/>
          <p:cNvSpPr>
            <a:spLocks noGrp="1"/>
          </p:cNvSpPr>
          <p:nvPr>
            <p:ph idx="1"/>
          </p:nvPr>
        </p:nvSpPr>
        <p:spPr>
          <a:xfrm>
            <a:off x="646111" y="1473054"/>
            <a:ext cx="9813733" cy="5295736"/>
          </a:xfrm>
        </p:spPr>
        <p:txBody>
          <a:bodyPr>
            <a:normAutofit fontScale="92500" lnSpcReduction="10000"/>
          </a:bodyPr>
          <a:lstStyle/>
          <a:p>
            <a:r>
              <a:rPr lang="en-US" sz="3200" dirty="0"/>
              <a:t>A,B Daily rotation</a:t>
            </a:r>
          </a:p>
          <a:p>
            <a:r>
              <a:rPr lang="en-US" sz="3200" dirty="0"/>
              <a:t>9 periods in a day</a:t>
            </a:r>
          </a:p>
          <a:p>
            <a:r>
              <a:rPr lang="en-US" sz="3200" dirty="0"/>
              <a:t>Lunch</a:t>
            </a:r>
          </a:p>
          <a:p>
            <a:r>
              <a:rPr lang="en-US" sz="3200" dirty="0"/>
              <a:t>WIN (</a:t>
            </a:r>
            <a:r>
              <a:rPr lang="en-US" sz="3200" b="1" dirty="0"/>
              <a:t>W</a:t>
            </a:r>
            <a:r>
              <a:rPr lang="en-US" sz="3200" dirty="0"/>
              <a:t>hat</a:t>
            </a:r>
            <a:r>
              <a:rPr lang="en-US" sz="3200" b="1" dirty="0"/>
              <a:t> I N</a:t>
            </a:r>
            <a:r>
              <a:rPr lang="en-US" sz="3200" dirty="0"/>
              <a:t>eed)for tier 2 academic intervention</a:t>
            </a:r>
          </a:p>
          <a:p>
            <a:r>
              <a:rPr lang="en-US" sz="3200" dirty="0"/>
              <a:t>Exploratory classes (Art, Home &amp; Careers, Health, Music, World Cultures, STEAM, PE)</a:t>
            </a:r>
          </a:p>
          <a:p>
            <a:r>
              <a:rPr lang="en-US" sz="3200" dirty="0"/>
              <a:t>Five 2-Teacher Teams</a:t>
            </a:r>
          </a:p>
          <a:p>
            <a:r>
              <a:rPr lang="en-US" sz="3200" dirty="0"/>
              <a:t>2 Reading and math interventions</a:t>
            </a:r>
          </a:p>
          <a:p>
            <a:r>
              <a:rPr lang="en-US" sz="3200" dirty="0"/>
              <a:t>Band/Chorus/Orchestra</a:t>
            </a:r>
          </a:p>
          <a:p>
            <a:r>
              <a:rPr lang="en-US" sz="3200" dirty="0"/>
              <a:t>Elective courses and Excelsior</a:t>
            </a:r>
          </a:p>
          <a:p>
            <a:endParaRPr lang="en-US" sz="3200" dirty="0"/>
          </a:p>
          <a:p>
            <a:pPr marL="0" indent="0">
              <a:buNone/>
            </a:pP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8</a:t>
            </a:fld>
            <a:endParaRPr lang="en-US" dirty="0"/>
          </a:p>
        </p:txBody>
      </p:sp>
    </p:spTree>
    <p:extLst>
      <p:ext uri="{BB962C8B-B14F-4D97-AF65-F5344CB8AC3E}">
        <p14:creationId xmlns:p14="http://schemas.microsoft.com/office/powerpoint/2010/main" val="42930294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Day in the Life at RJK</a:t>
            </a:r>
          </a:p>
        </p:txBody>
      </p:sp>
      <p:sp>
        <p:nvSpPr>
          <p:cNvPr id="3" name="Content Placeholder 2"/>
          <p:cNvSpPr>
            <a:spLocks noGrp="1"/>
          </p:cNvSpPr>
          <p:nvPr>
            <p:ph idx="1"/>
          </p:nvPr>
        </p:nvSpPr>
        <p:spPr/>
        <p:txBody>
          <a:bodyPr>
            <a:noAutofit/>
          </a:bodyPr>
          <a:lstStyle/>
          <a:p>
            <a:r>
              <a:rPr lang="en-US" sz="3200" dirty="0"/>
              <a:t>Arrival (Tentatively 7:09 am)</a:t>
            </a:r>
          </a:p>
          <a:p>
            <a:r>
              <a:rPr lang="en-US" sz="3200" dirty="0"/>
              <a:t>Grab and Go Breakfast</a:t>
            </a:r>
          </a:p>
          <a:p>
            <a:r>
              <a:rPr lang="en-US" sz="3200" dirty="0"/>
              <a:t>Homeroom (7:09-7:24)</a:t>
            </a:r>
          </a:p>
          <a:p>
            <a:r>
              <a:rPr lang="en-US" sz="3200" dirty="0"/>
              <a:t>Periods 1-9</a:t>
            </a:r>
          </a:p>
          <a:p>
            <a:r>
              <a:rPr lang="en-US" sz="3200" dirty="0"/>
              <a:t>Dismissal (2:15 pm)</a:t>
            </a:r>
          </a:p>
          <a:p>
            <a:r>
              <a:rPr lang="en-US" sz="3200" dirty="0"/>
              <a:t>Bussing </a:t>
            </a:r>
          </a:p>
          <a:p>
            <a:r>
              <a:rPr lang="en-US" sz="3200" dirty="0"/>
              <a:t>After School Tutorials and Activities</a:t>
            </a:r>
          </a:p>
        </p:txBody>
      </p:sp>
      <p:sp>
        <p:nvSpPr>
          <p:cNvPr id="4" name="Slide Number Placeholder 3"/>
          <p:cNvSpPr>
            <a:spLocks noGrp="1"/>
          </p:cNvSpPr>
          <p:nvPr>
            <p:ph type="sldNum" sz="quarter" idx="12"/>
          </p:nvPr>
        </p:nvSpPr>
        <p:spPr/>
        <p:txBody>
          <a:bodyPr/>
          <a:lstStyle/>
          <a:p>
            <a:fld id="{D57F1E4F-1CFF-5643-939E-02111984F565}" type="slidenum">
              <a:rPr lang="en-US" smtClean="0"/>
              <a:t>9</a:t>
            </a:fld>
            <a:endParaRPr lang="en-US" dirty="0"/>
          </a:p>
        </p:txBody>
      </p:sp>
    </p:spTree>
    <p:extLst>
      <p:ext uri="{BB962C8B-B14F-4D97-AF65-F5344CB8AC3E}">
        <p14:creationId xmlns:p14="http://schemas.microsoft.com/office/powerpoint/2010/main" val="386722386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1102</TotalTime>
  <Words>1068</Words>
  <Application>Microsoft Office PowerPoint</Application>
  <PresentationFormat>Widescreen</PresentationFormat>
  <Paragraphs>151</Paragraphs>
  <Slides>16</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Century Gothic</vt:lpstr>
      <vt:lpstr>Wingdings 3</vt:lpstr>
      <vt:lpstr>Ion</vt:lpstr>
      <vt:lpstr>Robert J. Kaiser Middle School </vt:lpstr>
      <vt:lpstr>Introductions</vt:lpstr>
      <vt:lpstr>How is Middle School Different? </vt:lpstr>
      <vt:lpstr>Partnership between School and Families</vt:lpstr>
      <vt:lpstr>Partnership between School and Families (continued)</vt:lpstr>
      <vt:lpstr>Where students and families should direct their concerns:</vt:lpstr>
      <vt:lpstr>GUIDANCE: How and when to utilize us!</vt:lpstr>
      <vt:lpstr>Scheduling: what to expect</vt:lpstr>
      <vt:lpstr>A Day in the Life at RJK</vt:lpstr>
      <vt:lpstr>A day at RJK</vt:lpstr>
      <vt:lpstr>Drop off procedures</vt:lpstr>
      <vt:lpstr>PICK UP PROCEDURES</vt:lpstr>
      <vt:lpstr>Expectations</vt:lpstr>
      <vt:lpstr>Attendance</vt:lpstr>
      <vt:lpstr>Safety and Security</vt:lpstr>
      <vt:lpstr>Save These Dates!</vt:lpstr>
    </vt:vector>
  </TitlesOfParts>
  <Company>Monticello Central School District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Robert J. Kaiser Middle School</dc:title>
  <dc:creator>Brittany Harden</dc:creator>
  <cp:lastModifiedBy>Jennifer Ducey</cp:lastModifiedBy>
  <cp:revision>54</cp:revision>
  <cp:lastPrinted>2022-05-10T17:47:09Z</cp:lastPrinted>
  <dcterms:created xsi:type="dcterms:W3CDTF">2018-05-07T13:42:38Z</dcterms:created>
  <dcterms:modified xsi:type="dcterms:W3CDTF">2022-05-31T17:14:24Z</dcterms:modified>
</cp:coreProperties>
</file>