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71" r:id="rId10"/>
    <p:sldId id="264" r:id="rId11"/>
    <p:sldId id="266" r:id="rId12"/>
    <p:sldId id="265" r:id="rId13"/>
    <p:sldId id="267"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B4BCB9-3F7E-4185-9095-B423EF3D8F83}" v="61" dt="2021-12-07T20:46:07.9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B245D7-B1C0-418F-9E3F-FCE95C56882E}" type="datetimeFigureOut">
              <a:rPr lang="en-US" smtClean="0"/>
              <a:t>12/23/2021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3D8FD9-0909-42DA-B584-CFE76CE7AF1E}" type="slidenum">
              <a:rPr lang="en-US" smtClean="0"/>
              <a:t>‹#›</a:t>
            </a:fld>
            <a:endParaRPr lang="en-US"/>
          </a:p>
        </p:txBody>
      </p:sp>
    </p:spTree>
    <p:extLst>
      <p:ext uri="{BB962C8B-B14F-4D97-AF65-F5344CB8AC3E}">
        <p14:creationId xmlns:p14="http://schemas.microsoft.com/office/powerpoint/2010/main" val="1838054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C2254-B9C4-4FD3-89D7-8530E3F509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41FF48-FBBC-4617-B9CD-FE161C9FA6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ADC3EF-98C0-486E-B571-F96396D84449}"/>
              </a:ext>
            </a:extLst>
          </p:cNvPr>
          <p:cNvSpPr>
            <a:spLocks noGrp="1"/>
          </p:cNvSpPr>
          <p:nvPr>
            <p:ph type="dt" sz="half" idx="10"/>
          </p:nvPr>
        </p:nvSpPr>
        <p:spPr/>
        <p:txBody>
          <a:bodyPr/>
          <a:lstStyle/>
          <a:p>
            <a:fld id="{4E99D9A4-4F19-43B4-A04F-375601DE8896}" type="datetime1">
              <a:rPr lang="en-US" smtClean="0"/>
              <a:t>12/23/2021</a:t>
            </a:fld>
            <a:endParaRPr lang="en-US"/>
          </a:p>
        </p:txBody>
      </p:sp>
      <p:sp>
        <p:nvSpPr>
          <p:cNvPr id="5" name="Footer Placeholder 4">
            <a:extLst>
              <a:ext uri="{FF2B5EF4-FFF2-40B4-BE49-F238E27FC236}">
                <a16:creationId xmlns:a16="http://schemas.microsoft.com/office/drawing/2014/main" id="{12D1929A-6AED-4A08-8D4F-A9E16A7751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2D29C9-98C6-4C83-8130-B26F0336155A}"/>
              </a:ext>
            </a:extLst>
          </p:cNvPr>
          <p:cNvSpPr>
            <a:spLocks noGrp="1"/>
          </p:cNvSpPr>
          <p:nvPr>
            <p:ph type="sldNum" sz="quarter" idx="12"/>
          </p:nvPr>
        </p:nvSpPr>
        <p:spPr/>
        <p:txBody>
          <a:bodyPr/>
          <a:lstStyle/>
          <a:p>
            <a:fld id="{9D5AA11D-D25D-4D39-A910-F07806177BA5}" type="slidenum">
              <a:rPr lang="en-US" smtClean="0"/>
              <a:t>‹#›</a:t>
            </a:fld>
            <a:endParaRPr lang="en-US"/>
          </a:p>
        </p:txBody>
      </p:sp>
    </p:spTree>
    <p:extLst>
      <p:ext uri="{BB962C8B-B14F-4D97-AF65-F5344CB8AC3E}">
        <p14:creationId xmlns:p14="http://schemas.microsoft.com/office/powerpoint/2010/main" val="222897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48B2C-69EC-47F6-8F6E-6713AAA1B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C93581-8E2B-40C2-A103-B5509E9889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83F704-1996-4023-8A65-6B83A78F2636}"/>
              </a:ext>
            </a:extLst>
          </p:cNvPr>
          <p:cNvSpPr>
            <a:spLocks noGrp="1"/>
          </p:cNvSpPr>
          <p:nvPr>
            <p:ph type="dt" sz="half" idx="10"/>
          </p:nvPr>
        </p:nvSpPr>
        <p:spPr/>
        <p:txBody>
          <a:bodyPr/>
          <a:lstStyle/>
          <a:p>
            <a:fld id="{061577AC-7A86-4866-BB24-26DB2D0A08D8}" type="datetime1">
              <a:rPr lang="en-US" smtClean="0"/>
              <a:t>12/23/2021</a:t>
            </a:fld>
            <a:endParaRPr lang="en-US"/>
          </a:p>
        </p:txBody>
      </p:sp>
      <p:sp>
        <p:nvSpPr>
          <p:cNvPr id="5" name="Footer Placeholder 4">
            <a:extLst>
              <a:ext uri="{FF2B5EF4-FFF2-40B4-BE49-F238E27FC236}">
                <a16:creationId xmlns:a16="http://schemas.microsoft.com/office/drawing/2014/main" id="{E0A36803-3FCA-4524-9714-3AE36B61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52DA47-4076-4DC3-9973-A84786350E50}"/>
              </a:ext>
            </a:extLst>
          </p:cNvPr>
          <p:cNvSpPr>
            <a:spLocks noGrp="1"/>
          </p:cNvSpPr>
          <p:nvPr>
            <p:ph type="sldNum" sz="quarter" idx="12"/>
          </p:nvPr>
        </p:nvSpPr>
        <p:spPr/>
        <p:txBody>
          <a:bodyPr/>
          <a:lstStyle/>
          <a:p>
            <a:fld id="{9D5AA11D-D25D-4D39-A910-F07806177BA5}" type="slidenum">
              <a:rPr lang="en-US" smtClean="0"/>
              <a:t>‹#›</a:t>
            </a:fld>
            <a:endParaRPr lang="en-US"/>
          </a:p>
        </p:txBody>
      </p:sp>
    </p:spTree>
    <p:extLst>
      <p:ext uri="{BB962C8B-B14F-4D97-AF65-F5344CB8AC3E}">
        <p14:creationId xmlns:p14="http://schemas.microsoft.com/office/powerpoint/2010/main" val="923502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68D7A8-0802-497D-A0C4-77A27825D8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C49140-C62E-49BA-BA8E-A0305D958D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1A2D01-A111-44C1-9026-5FEB4D82EE2A}"/>
              </a:ext>
            </a:extLst>
          </p:cNvPr>
          <p:cNvSpPr>
            <a:spLocks noGrp="1"/>
          </p:cNvSpPr>
          <p:nvPr>
            <p:ph type="dt" sz="half" idx="10"/>
          </p:nvPr>
        </p:nvSpPr>
        <p:spPr/>
        <p:txBody>
          <a:bodyPr/>
          <a:lstStyle/>
          <a:p>
            <a:fld id="{8104286A-F561-47BB-85E9-5E59AF18EFE0}" type="datetime1">
              <a:rPr lang="en-US" smtClean="0"/>
              <a:t>12/23/2021</a:t>
            </a:fld>
            <a:endParaRPr lang="en-US"/>
          </a:p>
        </p:txBody>
      </p:sp>
      <p:sp>
        <p:nvSpPr>
          <p:cNvPr id="5" name="Footer Placeholder 4">
            <a:extLst>
              <a:ext uri="{FF2B5EF4-FFF2-40B4-BE49-F238E27FC236}">
                <a16:creationId xmlns:a16="http://schemas.microsoft.com/office/drawing/2014/main" id="{83FAC007-322A-4BC6-BDB4-A6AFC8E11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5DE7BC-AA3F-4640-9DEC-41FD072106A6}"/>
              </a:ext>
            </a:extLst>
          </p:cNvPr>
          <p:cNvSpPr>
            <a:spLocks noGrp="1"/>
          </p:cNvSpPr>
          <p:nvPr>
            <p:ph type="sldNum" sz="quarter" idx="12"/>
          </p:nvPr>
        </p:nvSpPr>
        <p:spPr/>
        <p:txBody>
          <a:bodyPr/>
          <a:lstStyle/>
          <a:p>
            <a:fld id="{9D5AA11D-D25D-4D39-A910-F07806177BA5}" type="slidenum">
              <a:rPr lang="en-US" smtClean="0"/>
              <a:t>‹#›</a:t>
            </a:fld>
            <a:endParaRPr lang="en-US"/>
          </a:p>
        </p:txBody>
      </p:sp>
    </p:spTree>
    <p:extLst>
      <p:ext uri="{BB962C8B-B14F-4D97-AF65-F5344CB8AC3E}">
        <p14:creationId xmlns:p14="http://schemas.microsoft.com/office/powerpoint/2010/main" val="823453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1CD85-BEE4-4AAA-B6E6-3BD8D9ED00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A45D64-02F0-463A-B2F0-971F5C8DC9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24A23A-CDC2-465F-B72E-4D635B72F7EA}"/>
              </a:ext>
            </a:extLst>
          </p:cNvPr>
          <p:cNvSpPr>
            <a:spLocks noGrp="1"/>
          </p:cNvSpPr>
          <p:nvPr>
            <p:ph type="dt" sz="half" idx="10"/>
          </p:nvPr>
        </p:nvSpPr>
        <p:spPr/>
        <p:txBody>
          <a:bodyPr/>
          <a:lstStyle/>
          <a:p>
            <a:fld id="{229FA879-EEB7-457E-B941-03687FDCCC47}" type="datetime1">
              <a:rPr lang="en-US" smtClean="0"/>
              <a:t>12/23/2021</a:t>
            </a:fld>
            <a:endParaRPr lang="en-US"/>
          </a:p>
        </p:txBody>
      </p:sp>
      <p:sp>
        <p:nvSpPr>
          <p:cNvPr id="5" name="Footer Placeholder 4">
            <a:extLst>
              <a:ext uri="{FF2B5EF4-FFF2-40B4-BE49-F238E27FC236}">
                <a16:creationId xmlns:a16="http://schemas.microsoft.com/office/drawing/2014/main" id="{3C70692A-39FA-4D63-8969-0B5C655546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3A86A3-1E5B-4D8A-8CAE-2AE47B3C4FC6}"/>
              </a:ext>
            </a:extLst>
          </p:cNvPr>
          <p:cNvSpPr>
            <a:spLocks noGrp="1"/>
          </p:cNvSpPr>
          <p:nvPr>
            <p:ph type="sldNum" sz="quarter" idx="12"/>
          </p:nvPr>
        </p:nvSpPr>
        <p:spPr/>
        <p:txBody>
          <a:bodyPr/>
          <a:lstStyle/>
          <a:p>
            <a:fld id="{9D5AA11D-D25D-4D39-A910-F07806177BA5}" type="slidenum">
              <a:rPr lang="en-US" smtClean="0"/>
              <a:t>‹#›</a:t>
            </a:fld>
            <a:endParaRPr lang="en-US"/>
          </a:p>
        </p:txBody>
      </p:sp>
    </p:spTree>
    <p:extLst>
      <p:ext uri="{BB962C8B-B14F-4D97-AF65-F5344CB8AC3E}">
        <p14:creationId xmlns:p14="http://schemas.microsoft.com/office/powerpoint/2010/main" val="2671801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EEB2D-753B-48A1-A2B6-DD1EECC632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E265A3-E61A-4587-8608-AEEF9CA239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A2941D-78E3-41FC-9645-F8AD781105B3}"/>
              </a:ext>
            </a:extLst>
          </p:cNvPr>
          <p:cNvSpPr>
            <a:spLocks noGrp="1"/>
          </p:cNvSpPr>
          <p:nvPr>
            <p:ph type="dt" sz="half" idx="10"/>
          </p:nvPr>
        </p:nvSpPr>
        <p:spPr/>
        <p:txBody>
          <a:bodyPr/>
          <a:lstStyle/>
          <a:p>
            <a:fld id="{C414190C-0AA5-45A5-AC7A-3A882AF764D1}" type="datetime1">
              <a:rPr lang="en-US" smtClean="0"/>
              <a:t>12/23/2021</a:t>
            </a:fld>
            <a:endParaRPr lang="en-US"/>
          </a:p>
        </p:txBody>
      </p:sp>
      <p:sp>
        <p:nvSpPr>
          <p:cNvPr id="5" name="Footer Placeholder 4">
            <a:extLst>
              <a:ext uri="{FF2B5EF4-FFF2-40B4-BE49-F238E27FC236}">
                <a16:creationId xmlns:a16="http://schemas.microsoft.com/office/drawing/2014/main" id="{D44343F9-E4F8-4BA9-A0F3-697FA5683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D75211-54CB-49BE-A282-0EFCBA8A1D27}"/>
              </a:ext>
            </a:extLst>
          </p:cNvPr>
          <p:cNvSpPr>
            <a:spLocks noGrp="1"/>
          </p:cNvSpPr>
          <p:nvPr>
            <p:ph type="sldNum" sz="quarter" idx="12"/>
          </p:nvPr>
        </p:nvSpPr>
        <p:spPr/>
        <p:txBody>
          <a:bodyPr/>
          <a:lstStyle/>
          <a:p>
            <a:fld id="{9D5AA11D-D25D-4D39-A910-F07806177BA5}" type="slidenum">
              <a:rPr lang="en-US" smtClean="0"/>
              <a:t>‹#›</a:t>
            </a:fld>
            <a:endParaRPr lang="en-US"/>
          </a:p>
        </p:txBody>
      </p:sp>
    </p:spTree>
    <p:extLst>
      <p:ext uri="{BB962C8B-B14F-4D97-AF65-F5344CB8AC3E}">
        <p14:creationId xmlns:p14="http://schemas.microsoft.com/office/powerpoint/2010/main" val="304867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F976D-97F1-4ECE-8C6B-DEBF2245E0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3A7CFE-CA8B-4127-BB9F-3FC29189C9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B93890-0B03-4EF8-8330-1762526826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538376-C0CA-48FF-ADDD-7CFB918A262F}"/>
              </a:ext>
            </a:extLst>
          </p:cNvPr>
          <p:cNvSpPr>
            <a:spLocks noGrp="1"/>
          </p:cNvSpPr>
          <p:nvPr>
            <p:ph type="dt" sz="half" idx="10"/>
          </p:nvPr>
        </p:nvSpPr>
        <p:spPr/>
        <p:txBody>
          <a:bodyPr/>
          <a:lstStyle/>
          <a:p>
            <a:fld id="{8E228D00-65EC-4C37-9EC5-7C971E7C3BAD}" type="datetime1">
              <a:rPr lang="en-US" smtClean="0"/>
              <a:t>12/23/2021</a:t>
            </a:fld>
            <a:endParaRPr lang="en-US"/>
          </a:p>
        </p:txBody>
      </p:sp>
      <p:sp>
        <p:nvSpPr>
          <p:cNvPr id="6" name="Footer Placeholder 5">
            <a:extLst>
              <a:ext uri="{FF2B5EF4-FFF2-40B4-BE49-F238E27FC236}">
                <a16:creationId xmlns:a16="http://schemas.microsoft.com/office/drawing/2014/main" id="{676DBF11-A97A-458F-B780-258CEEAB87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803BCB-A3E3-41D2-BB95-E97092ED03B1}"/>
              </a:ext>
            </a:extLst>
          </p:cNvPr>
          <p:cNvSpPr>
            <a:spLocks noGrp="1"/>
          </p:cNvSpPr>
          <p:nvPr>
            <p:ph type="sldNum" sz="quarter" idx="12"/>
          </p:nvPr>
        </p:nvSpPr>
        <p:spPr/>
        <p:txBody>
          <a:bodyPr/>
          <a:lstStyle/>
          <a:p>
            <a:fld id="{9D5AA11D-D25D-4D39-A910-F07806177BA5}" type="slidenum">
              <a:rPr lang="en-US" smtClean="0"/>
              <a:t>‹#›</a:t>
            </a:fld>
            <a:endParaRPr lang="en-US"/>
          </a:p>
        </p:txBody>
      </p:sp>
    </p:spTree>
    <p:extLst>
      <p:ext uri="{BB962C8B-B14F-4D97-AF65-F5344CB8AC3E}">
        <p14:creationId xmlns:p14="http://schemas.microsoft.com/office/powerpoint/2010/main" val="2324287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EF272-848C-4BED-9709-A50965D7C1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0290E4-6AF6-4A9E-838B-9AA5B39FAE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DEB47F-60A5-4C31-A36A-F37E4C3DBF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8A2FD7-A2AC-4271-B394-928A9C5499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AA7429-7669-4D80-97A1-D6DABD6653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432570-2A67-41C2-8D69-F23CE1B162F5}"/>
              </a:ext>
            </a:extLst>
          </p:cNvPr>
          <p:cNvSpPr>
            <a:spLocks noGrp="1"/>
          </p:cNvSpPr>
          <p:nvPr>
            <p:ph type="dt" sz="half" idx="10"/>
          </p:nvPr>
        </p:nvSpPr>
        <p:spPr/>
        <p:txBody>
          <a:bodyPr/>
          <a:lstStyle/>
          <a:p>
            <a:fld id="{68C82260-E5EC-4700-A545-1EADFB6C8FC7}" type="datetime1">
              <a:rPr lang="en-US" smtClean="0"/>
              <a:t>12/23/2021</a:t>
            </a:fld>
            <a:endParaRPr lang="en-US"/>
          </a:p>
        </p:txBody>
      </p:sp>
      <p:sp>
        <p:nvSpPr>
          <p:cNvPr id="8" name="Footer Placeholder 7">
            <a:extLst>
              <a:ext uri="{FF2B5EF4-FFF2-40B4-BE49-F238E27FC236}">
                <a16:creationId xmlns:a16="http://schemas.microsoft.com/office/drawing/2014/main" id="{3E83B031-30A5-492A-B8E2-F121C6FDF5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BBBF5E0-52A5-4F7C-8AF7-792DC0731320}"/>
              </a:ext>
            </a:extLst>
          </p:cNvPr>
          <p:cNvSpPr>
            <a:spLocks noGrp="1"/>
          </p:cNvSpPr>
          <p:nvPr>
            <p:ph type="sldNum" sz="quarter" idx="12"/>
          </p:nvPr>
        </p:nvSpPr>
        <p:spPr/>
        <p:txBody>
          <a:bodyPr/>
          <a:lstStyle/>
          <a:p>
            <a:fld id="{9D5AA11D-D25D-4D39-A910-F07806177BA5}" type="slidenum">
              <a:rPr lang="en-US" smtClean="0"/>
              <a:t>‹#›</a:t>
            </a:fld>
            <a:endParaRPr lang="en-US"/>
          </a:p>
        </p:txBody>
      </p:sp>
    </p:spTree>
    <p:extLst>
      <p:ext uri="{BB962C8B-B14F-4D97-AF65-F5344CB8AC3E}">
        <p14:creationId xmlns:p14="http://schemas.microsoft.com/office/powerpoint/2010/main" val="1881212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43B22-0224-48DA-9295-404E410CD6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F92775-5BB7-437B-A9A5-3EEB1042CCEA}"/>
              </a:ext>
            </a:extLst>
          </p:cNvPr>
          <p:cNvSpPr>
            <a:spLocks noGrp="1"/>
          </p:cNvSpPr>
          <p:nvPr>
            <p:ph type="dt" sz="half" idx="10"/>
          </p:nvPr>
        </p:nvSpPr>
        <p:spPr/>
        <p:txBody>
          <a:bodyPr/>
          <a:lstStyle/>
          <a:p>
            <a:fld id="{548699A0-99A9-4F22-A2A3-372B9DF9BE11}" type="datetime1">
              <a:rPr lang="en-US" smtClean="0"/>
              <a:t>12/23/2021</a:t>
            </a:fld>
            <a:endParaRPr lang="en-US"/>
          </a:p>
        </p:txBody>
      </p:sp>
      <p:sp>
        <p:nvSpPr>
          <p:cNvPr id="4" name="Footer Placeholder 3">
            <a:extLst>
              <a:ext uri="{FF2B5EF4-FFF2-40B4-BE49-F238E27FC236}">
                <a16:creationId xmlns:a16="http://schemas.microsoft.com/office/drawing/2014/main" id="{DD9642D0-5626-49D2-9CA2-BE020C3198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FF43E0-2217-474F-9BEA-E6E7A2163539}"/>
              </a:ext>
            </a:extLst>
          </p:cNvPr>
          <p:cNvSpPr>
            <a:spLocks noGrp="1"/>
          </p:cNvSpPr>
          <p:nvPr>
            <p:ph type="sldNum" sz="quarter" idx="12"/>
          </p:nvPr>
        </p:nvSpPr>
        <p:spPr/>
        <p:txBody>
          <a:bodyPr/>
          <a:lstStyle/>
          <a:p>
            <a:fld id="{9D5AA11D-D25D-4D39-A910-F07806177BA5}" type="slidenum">
              <a:rPr lang="en-US" smtClean="0"/>
              <a:t>‹#›</a:t>
            </a:fld>
            <a:endParaRPr lang="en-US"/>
          </a:p>
        </p:txBody>
      </p:sp>
    </p:spTree>
    <p:extLst>
      <p:ext uri="{BB962C8B-B14F-4D97-AF65-F5344CB8AC3E}">
        <p14:creationId xmlns:p14="http://schemas.microsoft.com/office/powerpoint/2010/main" val="1842732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93BF60-1F19-44D3-966A-89486A2E76F0}"/>
              </a:ext>
            </a:extLst>
          </p:cNvPr>
          <p:cNvSpPr>
            <a:spLocks noGrp="1"/>
          </p:cNvSpPr>
          <p:nvPr>
            <p:ph type="dt" sz="half" idx="10"/>
          </p:nvPr>
        </p:nvSpPr>
        <p:spPr/>
        <p:txBody>
          <a:bodyPr/>
          <a:lstStyle/>
          <a:p>
            <a:fld id="{87040983-25F2-45D7-8472-2FFF83A4F24A}" type="datetime1">
              <a:rPr lang="en-US" smtClean="0"/>
              <a:t>12/23/2021</a:t>
            </a:fld>
            <a:endParaRPr lang="en-US"/>
          </a:p>
        </p:txBody>
      </p:sp>
      <p:sp>
        <p:nvSpPr>
          <p:cNvPr id="3" name="Footer Placeholder 2">
            <a:extLst>
              <a:ext uri="{FF2B5EF4-FFF2-40B4-BE49-F238E27FC236}">
                <a16:creationId xmlns:a16="http://schemas.microsoft.com/office/drawing/2014/main" id="{A2354619-8447-48A5-8EE8-7181352217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F76C15-901A-48D3-B630-E5C08C5999EF}"/>
              </a:ext>
            </a:extLst>
          </p:cNvPr>
          <p:cNvSpPr>
            <a:spLocks noGrp="1"/>
          </p:cNvSpPr>
          <p:nvPr>
            <p:ph type="sldNum" sz="quarter" idx="12"/>
          </p:nvPr>
        </p:nvSpPr>
        <p:spPr/>
        <p:txBody>
          <a:bodyPr/>
          <a:lstStyle/>
          <a:p>
            <a:fld id="{9D5AA11D-D25D-4D39-A910-F07806177BA5}" type="slidenum">
              <a:rPr lang="en-US" smtClean="0"/>
              <a:t>‹#›</a:t>
            </a:fld>
            <a:endParaRPr lang="en-US"/>
          </a:p>
        </p:txBody>
      </p:sp>
    </p:spTree>
    <p:extLst>
      <p:ext uri="{BB962C8B-B14F-4D97-AF65-F5344CB8AC3E}">
        <p14:creationId xmlns:p14="http://schemas.microsoft.com/office/powerpoint/2010/main" val="494766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E2E-7526-4A7E-9F5A-B94DC75729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68A921-F196-4BB6-B803-4407D2E409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7661B1-135C-4816-A62B-783197AA26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7EB5CC-E52A-4B51-AB94-682D73C362AA}"/>
              </a:ext>
            </a:extLst>
          </p:cNvPr>
          <p:cNvSpPr>
            <a:spLocks noGrp="1"/>
          </p:cNvSpPr>
          <p:nvPr>
            <p:ph type="dt" sz="half" idx="10"/>
          </p:nvPr>
        </p:nvSpPr>
        <p:spPr/>
        <p:txBody>
          <a:bodyPr/>
          <a:lstStyle/>
          <a:p>
            <a:fld id="{F6FAADEA-4265-4567-B001-FE99AD55BE76}" type="datetime1">
              <a:rPr lang="en-US" smtClean="0"/>
              <a:t>12/23/2021</a:t>
            </a:fld>
            <a:endParaRPr lang="en-US"/>
          </a:p>
        </p:txBody>
      </p:sp>
      <p:sp>
        <p:nvSpPr>
          <p:cNvPr id="6" name="Footer Placeholder 5">
            <a:extLst>
              <a:ext uri="{FF2B5EF4-FFF2-40B4-BE49-F238E27FC236}">
                <a16:creationId xmlns:a16="http://schemas.microsoft.com/office/drawing/2014/main" id="{D3DFA442-C621-4559-8F02-2DFE099C09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7E802F-57C7-4CA3-8128-3D5F8134855D}"/>
              </a:ext>
            </a:extLst>
          </p:cNvPr>
          <p:cNvSpPr>
            <a:spLocks noGrp="1"/>
          </p:cNvSpPr>
          <p:nvPr>
            <p:ph type="sldNum" sz="quarter" idx="12"/>
          </p:nvPr>
        </p:nvSpPr>
        <p:spPr/>
        <p:txBody>
          <a:bodyPr/>
          <a:lstStyle/>
          <a:p>
            <a:fld id="{9D5AA11D-D25D-4D39-A910-F07806177BA5}" type="slidenum">
              <a:rPr lang="en-US" smtClean="0"/>
              <a:t>‹#›</a:t>
            </a:fld>
            <a:endParaRPr lang="en-US"/>
          </a:p>
        </p:txBody>
      </p:sp>
    </p:spTree>
    <p:extLst>
      <p:ext uri="{BB962C8B-B14F-4D97-AF65-F5344CB8AC3E}">
        <p14:creationId xmlns:p14="http://schemas.microsoft.com/office/powerpoint/2010/main" val="2129543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4B2E3-2C38-4B46-A3D3-86A60E5024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7FC04-8C63-4AD4-B725-08B4707149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E47F82-2342-4489-8306-AD854F073F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090D57-663B-447C-B648-45E3AD311A91}"/>
              </a:ext>
            </a:extLst>
          </p:cNvPr>
          <p:cNvSpPr>
            <a:spLocks noGrp="1"/>
          </p:cNvSpPr>
          <p:nvPr>
            <p:ph type="dt" sz="half" idx="10"/>
          </p:nvPr>
        </p:nvSpPr>
        <p:spPr/>
        <p:txBody>
          <a:bodyPr/>
          <a:lstStyle/>
          <a:p>
            <a:fld id="{96BE38D4-B3B1-4F5E-B391-58A984C4CECB}" type="datetime1">
              <a:rPr lang="en-US" smtClean="0"/>
              <a:t>12/23/2021</a:t>
            </a:fld>
            <a:endParaRPr lang="en-US"/>
          </a:p>
        </p:txBody>
      </p:sp>
      <p:sp>
        <p:nvSpPr>
          <p:cNvPr id="6" name="Footer Placeholder 5">
            <a:extLst>
              <a:ext uri="{FF2B5EF4-FFF2-40B4-BE49-F238E27FC236}">
                <a16:creationId xmlns:a16="http://schemas.microsoft.com/office/drawing/2014/main" id="{D620B170-6684-48CA-9782-53B328680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7281F7-C4A4-471C-9465-6F5B754D847F}"/>
              </a:ext>
            </a:extLst>
          </p:cNvPr>
          <p:cNvSpPr>
            <a:spLocks noGrp="1"/>
          </p:cNvSpPr>
          <p:nvPr>
            <p:ph type="sldNum" sz="quarter" idx="12"/>
          </p:nvPr>
        </p:nvSpPr>
        <p:spPr/>
        <p:txBody>
          <a:bodyPr/>
          <a:lstStyle/>
          <a:p>
            <a:fld id="{9D5AA11D-D25D-4D39-A910-F07806177BA5}" type="slidenum">
              <a:rPr lang="en-US" smtClean="0"/>
              <a:t>‹#›</a:t>
            </a:fld>
            <a:endParaRPr lang="en-US"/>
          </a:p>
        </p:txBody>
      </p:sp>
    </p:spTree>
    <p:extLst>
      <p:ext uri="{BB962C8B-B14F-4D97-AF65-F5344CB8AC3E}">
        <p14:creationId xmlns:p14="http://schemas.microsoft.com/office/powerpoint/2010/main" val="1549538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8F0954-B874-494A-9AF0-610C9A0882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5A62B5-EA0B-40CC-AD60-A98B49E1E9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9E6067-C758-487D-A587-1BD580EE38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8314E0-131D-427A-8C5F-19FCCF76D04B}" type="datetime1">
              <a:rPr lang="en-US" smtClean="0"/>
              <a:t>12/23/2021</a:t>
            </a:fld>
            <a:endParaRPr lang="en-US"/>
          </a:p>
        </p:txBody>
      </p:sp>
      <p:sp>
        <p:nvSpPr>
          <p:cNvPr id="5" name="Footer Placeholder 4">
            <a:extLst>
              <a:ext uri="{FF2B5EF4-FFF2-40B4-BE49-F238E27FC236}">
                <a16:creationId xmlns:a16="http://schemas.microsoft.com/office/drawing/2014/main" id="{BECF6A70-EFA6-4AEE-AF4D-F2A67267D5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033BA3-A972-43C2-8A00-08507F1484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AA11D-D25D-4D39-A910-F07806177BA5}" type="slidenum">
              <a:rPr lang="en-US" smtClean="0"/>
              <a:t>‹#›</a:t>
            </a:fld>
            <a:endParaRPr lang="en-US"/>
          </a:p>
        </p:txBody>
      </p:sp>
    </p:spTree>
    <p:extLst>
      <p:ext uri="{BB962C8B-B14F-4D97-AF65-F5344CB8AC3E}">
        <p14:creationId xmlns:p14="http://schemas.microsoft.com/office/powerpoint/2010/main" val="1655438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F47DE-988C-4310-977D-6FE217059021}"/>
              </a:ext>
            </a:extLst>
          </p:cNvPr>
          <p:cNvSpPr>
            <a:spLocks noGrp="1"/>
          </p:cNvSpPr>
          <p:nvPr>
            <p:ph type="ctrTitle"/>
          </p:nvPr>
        </p:nvSpPr>
        <p:spPr/>
        <p:txBody>
          <a:bodyPr>
            <a:normAutofit/>
          </a:bodyPr>
          <a:lstStyle/>
          <a:p>
            <a:r>
              <a:rPr lang="en-US" sz="3200" dirty="0">
                <a:solidFill>
                  <a:srgbClr val="2F5496"/>
                </a:solidFill>
                <a:effectLst/>
                <a:latin typeface="Arial Black" panose="020B0A04020102020204" pitchFamily="34" charset="0"/>
                <a:ea typeface="Calibri" panose="020F0502020204030204" pitchFamily="34" charset="0"/>
                <a:cs typeface="Times New Roman" panose="02020603050405020304" pitchFamily="18" charset="0"/>
              </a:rPr>
              <a:t>Long Range Financial Plan</a:t>
            </a:r>
            <a:br>
              <a:rPr lang="en-US" sz="3200" dirty="0">
                <a:effectLst/>
                <a:latin typeface="Arial Black" panose="020B0A04020102020204" pitchFamily="34" charset="0"/>
                <a:ea typeface="Calibri" panose="020F0502020204030204" pitchFamily="34" charset="0"/>
                <a:cs typeface="Times New Roman" panose="02020603050405020304" pitchFamily="18" charset="0"/>
              </a:rPr>
            </a:br>
            <a:endParaRPr lang="en-US" sz="3200" dirty="0">
              <a:latin typeface="Arial Black" panose="020B0A04020102020204" pitchFamily="34" charset="0"/>
            </a:endParaRPr>
          </a:p>
        </p:txBody>
      </p:sp>
      <p:sp>
        <p:nvSpPr>
          <p:cNvPr id="3" name="Subtitle 2">
            <a:extLst>
              <a:ext uri="{FF2B5EF4-FFF2-40B4-BE49-F238E27FC236}">
                <a16:creationId xmlns:a16="http://schemas.microsoft.com/office/drawing/2014/main" id="{ED982370-8D05-45BA-8906-49CFFF0ADB2A}"/>
              </a:ext>
            </a:extLst>
          </p:cNvPr>
          <p:cNvSpPr>
            <a:spLocks noGrp="1"/>
          </p:cNvSpPr>
          <p:nvPr>
            <p:ph type="subTitle" idx="1"/>
          </p:nvPr>
        </p:nvSpPr>
        <p:spPr/>
        <p:txBody>
          <a:bodyPr/>
          <a:lstStyle/>
          <a:p>
            <a:pPr marL="0" marR="0">
              <a:lnSpc>
                <a:spcPct val="107000"/>
              </a:lnSpc>
              <a:spcBef>
                <a:spcPts val="0"/>
              </a:spcBef>
              <a:spcAft>
                <a:spcPts val="800"/>
              </a:spcAft>
            </a:pPr>
            <a:r>
              <a:rPr lang="en-US" sz="1800" dirty="0">
                <a:solidFill>
                  <a:srgbClr val="C45911"/>
                </a:solidFill>
                <a:effectLst/>
                <a:latin typeface="Times New Roman" panose="02020603050405020304" pitchFamily="18" charset="0"/>
                <a:ea typeface="Calibri" panose="020F0502020204030204" pitchFamily="34" charset="0"/>
                <a:cs typeface="Times New Roman" panose="02020603050405020304" pitchFamily="18" charset="0"/>
              </a:rPr>
              <a:t>November 2021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solidFill>
                  <a:srgbClr val="4472C4"/>
                </a:solidFill>
                <a:effectLst/>
                <a:latin typeface="Times New Roman" panose="02020603050405020304" pitchFamily="18" charset="0"/>
                <a:ea typeface="Calibri" panose="020F0502020204030204" pitchFamily="34" charset="0"/>
                <a:cs typeface="Times New Roman" panose="02020603050405020304" pitchFamily="18" charset="0"/>
              </a:rPr>
              <a:t>Lisa Failla, Assistant Superintendent for Business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2DA231A5-F88D-4B6C-A26C-4A682899D80C}"/>
              </a:ext>
            </a:extLst>
          </p:cNvPr>
          <p:cNvPicPr>
            <a:picLocks noChangeAspect="1"/>
          </p:cNvPicPr>
          <p:nvPr/>
        </p:nvPicPr>
        <p:blipFill>
          <a:blip r:embed="rId2">
            <a:duotone>
              <a:srgbClr val="4472C4">
                <a:shade val="45000"/>
                <a:satMod val="135000"/>
              </a:srgbClr>
              <a:prstClr val="white"/>
            </a:duotone>
          </a:blip>
          <a:stretch>
            <a:fillRect/>
          </a:stretch>
        </p:blipFill>
        <p:spPr>
          <a:xfrm>
            <a:off x="3368879" y="416048"/>
            <a:ext cx="5638800" cy="1747520"/>
          </a:xfrm>
          <a:prstGeom prst="rect">
            <a:avLst/>
          </a:prstGeom>
        </p:spPr>
      </p:pic>
      <p:sp>
        <p:nvSpPr>
          <p:cNvPr id="5" name="Slide Number Placeholder 4">
            <a:extLst>
              <a:ext uri="{FF2B5EF4-FFF2-40B4-BE49-F238E27FC236}">
                <a16:creationId xmlns:a16="http://schemas.microsoft.com/office/drawing/2014/main" id="{9F94AA72-8295-4B3F-B0BD-BF68E706A894}"/>
              </a:ext>
            </a:extLst>
          </p:cNvPr>
          <p:cNvSpPr>
            <a:spLocks noGrp="1"/>
          </p:cNvSpPr>
          <p:nvPr>
            <p:ph type="sldNum" sz="quarter" idx="12"/>
          </p:nvPr>
        </p:nvSpPr>
        <p:spPr/>
        <p:txBody>
          <a:bodyPr/>
          <a:lstStyle/>
          <a:p>
            <a:fld id="{9D5AA11D-D25D-4D39-A910-F07806177BA5}" type="slidenum">
              <a:rPr lang="en-US" smtClean="0"/>
              <a:t>1</a:t>
            </a:fld>
            <a:endParaRPr lang="en-US"/>
          </a:p>
        </p:txBody>
      </p:sp>
    </p:spTree>
    <p:extLst>
      <p:ext uri="{BB962C8B-B14F-4D97-AF65-F5344CB8AC3E}">
        <p14:creationId xmlns:p14="http://schemas.microsoft.com/office/powerpoint/2010/main" val="1572908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A20D-B47C-4225-A0E3-631AE690895A}"/>
              </a:ext>
            </a:extLst>
          </p:cNvPr>
          <p:cNvSpPr>
            <a:spLocks noGrp="1"/>
          </p:cNvSpPr>
          <p:nvPr>
            <p:ph type="title"/>
          </p:nvPr>
        </p:nvSpPr>
        <p:spPr>
          <a:xfrm>
            <a:off x="839788" y="457200"/>
            <a:ext cx="4445276" cy="1600200"/>
          </a:xfrm>
        </p:spPr>
        <p:txBody>
          <a:bodyPr>
            <a:normAutofit fontScale="90000"/>
          </a:bodyPr>
          <a:lstStyle/>
          <a:p>
            <a:pPr>
              <a:lnSpc>
                <a:spcPct val="107000"/>
              </a:lnSpc>
              <a:spcBef>
                <a:spcPts val="1200"/>
              </a:spcBef>
            </a:pP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sz="2200" dirty="0"/>
          </a:p>
        </p:txBody>
      </p:sp>
      <p:sp>
        <p:nvSpPr>
          <p:cNvPr id="4" name="Text Placeholder 3">
            <a:extLst>
              <a:ext uri="{FF2B5EF4-FFF2-40B4-BE49-F238E27FC236}">
                <a16:creationId xmlns:a16="http://schemas.microsoft.com/office/drawing/2014/main" id="{7354BB77-1FF5-4D3C-A962-64DDEEB17869}"/>
              </a:ext>
            </a:extLst>
          </p:cNvPr>
          <p:cNvSpPr>
            <a:spLocks noGrp="1"/>
          </p:cNvSpPr>
          <p:nvPr>
            <p:ph type="body" sz="half" idx="2"/>
          </p:nvPr>
        </p:nvSpPr>
        <p:spPr>
          <a:xfrm>
            <a:off x="839788" y="1728132"/>
            <a:ext cx="3932237" cy="4140856"/>
          </a:xfrm>
        </p:spPr>
        <p:txBody>
          <a:bodyPr>
            <a:normAutofit fontScale="85000" lnSpcReduction="20000"/>
          </a:bodyPr>
          <a:lstStyle/>
          <a:p>
            <a:pPr marL="0" marR="0">
              <a:lnSpc>
                <a:spcPct val="107000"/>
              </a:lnSpc>
              <a:spcBef>
                <a:spcPts val="0"/>
              </a:spcBef>
              <a:spcAft>
                <a:spcPts val="800"/>
              </a:spcAft>
              <a:tabLst>
                <a:tab pos="4324350" algn="l"/>
              </a:tabLst>
            </a:pPr>
            <a:r>
              <a:rPr lang="en-US" sz="1600" dirty="0">
                <a:effectLst/>
                <a:latin typeface="Arial" panose="020B0604020202020204" pitchFamily="34" charset="0"/>
                <a:ea typeface="Calibri" panose="020F0502020204030204" pitchFamily="34" charset="0"/>
                <a:cs typeface="Times New Roman" panose="02020603050405020304" pitchFamily="18" charset="0"/>
              </a:rPr>
              <a:t>The term “debt service” refers to the amount of debt a school district has on its books as a result of financing capital/building construction projects.  Similar to a residential mortgage, school districts oftentimes finance larger capital improvement projects.  Unlike a mortgage, school districts receive additional state revenue know as “Building Aid” to help pay for these projects.  Each district in the state has an assigned building aid ratio which determines how much state aid it will receive on each project.  Monticello’s building aid ratio is approximately 60%, which means for every dollar spent on qualifying capital construction work, the state will reimburse the district $.60.  This aid ratio changes every year, but on average it has remained at 60%. The current capital improvement project ($54 million) has not been converted to bonds yet.  Payments on the Bond Anticipation notes issues for this project are included in this chart.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2" name="TextBox 21">
            <a:extLst>
              <a:ext uri="{FF2B5EF4-FFF2-40B4-BE49-F238E27FC236}">
                <a16:creationId xmlns:a16="http://schemas.microsoft.com/office/drawing/2014/main" id="{AAE85146-500B-4B70-AD68-36FD62C68204}"/>
              </a:ext>
            </a:extLst>
          </p:cNvPr>
          <p:cNvSpPr txBox="1"/>
          <p:nvPr/>
        </p:nvSpPr>
        <p:spPr>
          <a:xfrm>
            <a:off x="769501" y="987425"/>
            <a:ext cx="3932237" cy="592726"/>
          </a:xfrm>
          <a:prstGeom prst="rect">
            <a:avLst/>
          </a:prstGeom>
          <a:noFill/>
        </p:spPr>
        <p:txBody>
          <a:bodyPr wrap="square">
            <a:spAutoFit/>
          </a:bodyPr>
          <a:lstStyle/>
          <a:p>
            <a:pPr marL="0" marR="0">
              <a:lnSpc>
                <a:spcPct val="107000"/>
              </a:lnSpc>
              <a:spcBef>
                <a:spcPts val="1200"/>
              </a:spcBef>
              <a:spcAft>
                <a:spcPts val="0"/>
              </a:spcAft>
            </a:pPr>
            <a:r>
              <a:rPr lang="en-US" sz="32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Debt Service </a:t>
            </a:r>
            <a:endParaRPr lang="en-US" sz="32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25" name="Content Placeholder 24" descr="Chart, bar chart&#10;&#10;Description automatically generated">
            <a:extLst>
              <a:ext uri="{FF2B5EF4-FFF2-40B4-BE49-F238E27FC236}">
                <a16:creationId xmlns:a16="http://schemas.microsoft.com/office/drawing/2014/main" id="{5B7F0C34-85C5-473B-B7B9-9BB9F9203E6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629013" y="134574"/>
            <a:ext cx="5335398" cy="6647665"/>
          </a:xfrm>
          <a:prstGeom prst="rect">
            <a:avLst/>
          </a:prstGeom>
          <a:noFill/>
          <a:ln>
            <a:noFill/>
          </a:ln>
        </p:spPr>
      </p:pic>
      <p:sp>
        <p:nvSpPr>
          <p:cNvPr id="11" name="Slide Number Placeholder 10">
            <a:extLst>
              <a:ext uri="{FF2B5EF4-FFF2-40B4-BE49-F238E27FC236}">
                <a16:creationId xmlns:a16="http://schemas.microsoft.com/office/drawing/2014/main" id="{C2D713CB-52D6-459F-B2DB-A580B55BA954}"/>
              </a:ext>
            </a:extLst>
          </p:cNvPr>
          <p:cNvSpPr>
            <a:spLocks noGrp="1"/>
          </p:cNvSpPr>
          <p:nvPr>
            <p:ph type="sldNum" sz="quarter" idx="12"/>
          </p:nvPr>
        </p:nvSpPr>
        <p:spPr/>
        <p:txBody>
          <a:bodyPr/>
          <a:lstStyle/>
          <a:p>
            <a:fld id="{9D5AA11D-D25D-4D39-A910-F07806177BA5}" type="slidenum">
              <a:rPr lang="en-US" smtClean="0"/>
              <a:t>10</a:t>
            </a:fld>
            <a:endParaRPr lang="en-US"/>
          </a:p>
        </p:txBody>
      </p:sp>
    </p:spTree>
    <p:extLst>
      <p:ext uri="{BB962C8B-B14F-4D97-AF65-F5344CB8AC3E}">
        <p14:creationId xmlns:p14="http://schemas.microsoft.com/office/powerpoint/2010/main" val="461141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A20D-B47C-4225-A0E3-631AE690895A}"/>
              </a:ext>
            </a:extLst>
          </p:cNvPr>
          <p:cNvSpPr>
            <a:spLocks noGrp="1"/>
          </p:cNvSpPr>
          <p:nvPr>
            <p:ph type="title"/>
          </p:nvPr>
        </p:nvSpPr>
        <p:spPr>
          <a:xfrm>
            <a:off x="839788" y="457200"/>
            <a:ext cx="4445276" cy="1600200"/>
          </a:xfrm>
        </p:spPr>
        <p:txBody>
          <a:bodyPr>
            <a:normAutofit fontScale="90000"/>
          </a:bodyPr>
          <a:lstStyle/>
          <a:p>
            <a:pPr>
              <a:lnSpc>
                <a:spcPct val="107000"/>
              </a:lnSpc>
              <a:spcBef>
                <a:spcPts val="1200"/>
              </a:spcBef>
            </a:pP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sz="2200" dirty="0"/>
          </a:p>
        </p:txBody>
      </p:sp>
      <p:sp>
        <p:nvSpPr>
          <p:cNvPr id="4" name="Text Placeholder 3">
            <a:extLst>
              <a:ext uri="{FF2B5EF4-FFF2-40B4-BE49-F238E27FC236}">
                <a16:creationId xmlns:a16="http://schemas.microsoft.com/office/drawing/2014/main" id="{7354BB77-1FF5-4D3C-A962-64DDEEB17869}"/>
              </a:ext>
            </a:extLst>
          </p:cNvPr>
          <p:cNvSpPr>
            <a:spLocks noGrp="1"/>
          </p:cNvSpPr>
          <p:nvPr>
            <p:ph type="body" sz="half" idx="2"/>
          </p:nvPr>
        </p:nvSpPr>
        <p:spPr/>
        <p:txBody>
          <a:bodyPr>
            <a:normAutofit/>
          </a:bodyPr>
          <a:lstStyle/>
          <a:p>
            <a:r>
              <a:rPr lang="en-US" sz="1400" dirty="0">
                <a:latin typeface="Arial" panose="020B0604020202020204" pitchFamily="34" charset="0"/>
                <a:cs typeface="Arial" panose="020B0604020202020204" pitchFamily="34" charset="0"/>
              </a:rPr>
              <a:t>Reserves are similar to savings accounts in that, reserves allow district to set aside money for specific contingencies or purposes.  </a:t>
            </a:r>
          </a:p>
          <a:p>
            <a:r>
              <a:rPr lang="en-US" sz="1400" dirty="0">
                <a:latin typeface="Arial" panose="020B0604020202020204" pitchFamily="34" charset="0"/>
                <a:cs typeface="Arial" panose="020B0604020202020204" pitchFamily="34" charset="0"/>
              </a:rPr>
              <a:t>The types of reserves are authorized by law and the funding and use of each is also determined by statue.</a:t>
            </a:r>
          </a:p>
          <a:p>
            <a:r>
              <a:rPr lang="en-US" sz="1400" dirty="0">
                <a:latin typeface="Arial" panose="020B0604020202020204" pitchFamily="34" charset="0"/>
                <a:cs typeface="Arial" panose="020B0604020202020204" pitchFamily="34" charset="0"/>
              </a:rPr>
              <a:t>The Board of Education has adopted a Reserve Plan that details each authorized reserve and the appropriate use of each.</a:t>
            </a:r>
          </a:p>
          <a:p>
            <a:r>
              <a:rPr lang="en-US" sz="1400" dirty="0">
                <a:latin typeface="Arial" panose="020B0604020202020204" pitchFamily="34" charset="0"/>
                <a:cs typeface="Arial" panose="020B0604020202020204" pitchFamily="34" charset="0"/>
              </a:rPr>
              <a:t>This charts shows the reserve funds the district currently utilizes.   </a:t>
            </a:r>
            <a:r>
              <a:rPr lang="en-US" sz="1400">
                <a:latin typeface="Arial" panose="020B0604020202020204" pitchFamily="34" charset="0"/>
                <a:cs typeface="Arial" panose="020B0604020202020204" pitchFamily="34" charset="0"/>
              </a:rPr>
              <a:t>The largest </a:t>
            </a:r>
            <a:r>
              <a:rPr lang="en-US" sz="1400" dirty="0">
                <a:latin typeface="Arial" panose="020B0604020202020204" pitchFamily="34" charset="0"/>
                <a:cs typeface="Arial" panose="020B0604020202020204" pitchFamily="34" charset="0"/>
              </a:rPr>
              <a:t>reserve is the Capital Reserve which was authorized by the voters in 2015 and 2019.</a:t>
            </a:r>
          </a:p>
        </p:txBody>
      </p:sp>
      <p:sp>
        <p:nvSpPr>
          <p:cNvPr id="6" name="TextBox 5">
            <a:extLst>
              <a:ext uri="{FF2B5EF4-FFF2-40B4-BE49-F238E27FC236}">
                <a16:creationId xmlns:a16="http://schemas.microsoft.com/office/drawing/2014/main" id="{B752548F-3DDE-4798-9CD0-05060795E44A}"/>
              </a:ext>
            </a:extLst>
          </p:cNvPr>
          <p:cNvSpPr txBox="1"/>
          <p:nvPr/>
        </p:nvSpPr>
        <p:spPr>
          <a:xfrm>
            <a:off x="812336" y="1138583"/>
            <a:ext cx="3932237" cy="655244"/>
          </a:xfrm>
          <a:prstGeom prst="rect">
            <a:avLst/>
          </a:prstGeom>
          <a:noFill/>
        </p:spPr>
        <p:txBody>
          <a:bodyPr wrap="square">
            <a:spAutoFit/>
          </a:bodyPr>
          <a:lstStyle/>
          <a:p>
            <a:pPr marL="0" marR="0">
              <a:lnSpc>
                <a:spcPct val="107000"/>
              </a:lnSpc>
              <a:spcBef>
                <a:spcPts val="1200"/>
              </a:spcBef>
              <a:spcAft>
                <a:spcPts val="0"/>
              </a:spcAft>
            </a:pPr>
            <a:r>
              <a:rPr lang="en-US" sz="36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Reserves</a:t>
            </a:r>
            <a:endParaRPr lang="en-US" sz="36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7" name="Content Placeholder 6" descr="Chart, bar chart&#10;&#10;Description automatically generated">
            <a:extLst>
              <a:ext uri="{FF2B5EF4-FFF2-40B4-BE49-F238E27FC236}">
                <a16:creationId xmlns:a16="http://schemas.microsoft.com/office/drawing/2014/main" id="{D679168F-7E7F-4948-94F4-E705BA725C45}"/>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285065" y="621415"/>
            <a:ext cx="6191588" cy="5815224"/>
          </a:xfrm>
          <a:prstGeom prst="rect">
            <a:avLst/>
          </a:prstGeom>
          <a:noFill/>
          <a:ln>
            <a:noFill/>
          </a:ln>
        </p:spPr>
      </p:pic>
      <p:sp>
        <p:nvSpPr>
          <p:cNvPr id="5" name="Slide Number Placeholder 4">
            <a:extLst>
              <a:ext uri="{FF2B5EF4-FFF2-40B4-BE49-F238E27FC236}">
                <a16:creationId xmlns:a16="http://schemas.microsoft.com/office/drawing/2014/main" id="{CDE40900-4116-4015-AA25-C0D8837F254E}"/>
              </a:ext>
            </a:extLst>
          </p:cNvPr>
          <p:cNvSpPr>
            <a:spLocks noGrp="1"/>
          </p:cNvSpPr>
          <p:nvPr>
            <p:ph type="sldNum" sz="quarter" idx="12"/>
          </p:nvPr>
        </p:nvSpPr>
        <p:spPr/>
        <p:txBody>
          <a:bodyPr/>
          <a:lstStyle/>
          <a:p>
            <a:fld id="{9D5AA11D-D25D-4D39-A910-F07806177BA5}" type="slidenum">
              <a:rPr lang="en-US" smtClean="0"/>
              <a:t>11</a:t>
            </a:fld>
            <a:endParaRPr lang="en-US"/>
          </a:p>
        </p:txBody>
      </p:sp>
    </p:spTree>
    <p:extLst>
      <p:ext uri="{BB962C8B-B14F-4D97-AF65-F5344CB8AC3E}">
        <p14:creationId xmlns:p14="http://schemas.microsoft.com/office/powerpoint/2010/main" val="3889005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A20D-B47C-4225-A0E3-631AE690895A}"/>
              </a:ext>
            </a:extLst>
          </p:cNvPr>
          <p:cNvSpPr>
            <a:spLocks noGrp="1"/>
          </p:cNvSpPr>
          <p:nvPr>
            <p:ph type="title"/>
          </p:nvPr>
        </p:nvSpPr>
        <p:spPr>
          <a:xfrm>
            <a:off x="839788" y="457200"/>
            <a:ext cx="4445276" cy="1600200"/>
          </a:xfrm>
        </p:spPr>
        <p:txBody>
          <a:bodyPr>
            <a:normAutofit fontScale="90000"/>
          </a:bodyPr>
          <a:lstStyle/>
          <a:p>
            <a:pPr>
              <a:lnSpc>
                <a:spcPct val="107000"/>
              </a:lnSpc>
              <a:spcBef>
                <a:spcPts val="1200"/>
              </a:spcBef>
            </a:pP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sz="2200" dirty="0"/>
          </a:p>
        </p:txBody>
      </p:sp>
      <p:sp>
        <p:nvSpPr>
          <p:cNvPr id="4" name="Text Placeholder 3">
            <a:extLst>
              <a:ext uri="{FF2B5EF4-FFF2-40B4-BE49-F238E27FC236}">
                <a16:creationId xmlns:a16="http://schemas.microsoft.com/office/drawing/2014/main" id="{7354BB77-1FF5-4D3C-A962-64DDEEB17869}"/>
              </a:ext>
            </a:extLst>
          </p:cNvPr>
          <p:cNvSpPr>
            <a:spLocks noGrp="1"/>
          </p:cNvSpPr>
          <p:nvPr>
            <p:ph type="body" sz="half" idx="2"/>
          </p:nvPr>
        </p:nvSpPr>
        <p:spPr>
          <a:xfrm>
            <a:off x="839788" y="2057400"/>
            <a:ext cx="6492190" cy="3811588"/>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tabLst>
                <a:tab pos="43243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All assumptions are made at a single point in time.  These factors can and will change over time but provide a basis for financial decision making. Usually, this plan will be updated annually in January or February.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43243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First year projections are based primarily on the District’s rollover budget, carrying forward all current expenses.  No adjustments have been made to staffing or programming.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43243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The forecast of revenues and expenditures are for five years.  A longer time frame is less reliable and increasingly speculative.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9B8C5E91-E2DD-42C7-A566-17E8461D6C16}"/>
              </a:ext>
            </a:extLst>
          </p:cNvPr>
          <p:cNvSpPr txBox="1"/>
          <p:nvPr/>
        </p:nvSpPr>
        <p:spPr>
          <a:xfrm>
            <a:off x="741804" y="880885"/>
            <a:ext cx="7118679" cy="991169"/>
          </a:xfrm>
          <a:prstGeom prst="rect">
            <a:avLst/>
          </a:prstGeom>
          <a:noFill/>
        </p:spPr>
        <p:txBody>
          <a:bodyPr wrap="square">
            <a:spAutoFit/>
          </a:bodyPr>
          <a:lstStyle/>
          <a:p>
            <a:pPr marL="0" marR="0">
              <a:lnSpc>
                <a:spcPct val="107000"/>
              </a:lnSpc>
              <a:spcBef>
                <a:spcPts val="1200"/>
              </a:spcBef>
              <a:spcAft>
                <a:spcPts val="0"/>
              </a:spcAft>
            </a:pPr>
            <a:r>
              <a:rPr lang="en-US" sz="2800" b="1" kern="0" dirty="0">
                <a:solidFill>
                  <a:srgbClr val="2F5496"/>
                </a:solidFill>
                <a:effectLst/>
                <a:latin typeface="Arial" panose="020B0604020202020204" pitchFamily="34" charset="0"/>
                <a:ea typeface="Times New Roman" panose="02020603050405020304" pitchFamily="18" charset="0"/>
                <a:cs typeface="Arial" panose="020B0604020202020204" pitchFamily="34" charset="0"/>
              </a:rPr>
              <a:t>Five Year Financial Plan</a:t>
            </a:r>
          </a:p>
          <a:p>
            <a:pPr marL="0" marR="0">
              <a:lnSpc>
                <a:spcPct val="107000"/>
              </a:lnSpc>
              <a:spcBef>
                <a:spcPts val="0"/>
              </a:spcBef>
              <a:spcAft>
                <a:spcPts val="800"/>
              </a:spcAft>
              <a:tabLst>
                <a:tab pos="4324350" algn="l"/>
              </a:tabLst>
            </a:pPr>
            <a:r>
              <a:rPr lang="en-US" sz="2800" dirty="0">
                <a:effectLst/>
                <a:latin typeface="Arial" panose="020B0604020202020204" pitchFamily="34" charset="0"/>
                <a:ea typeface="Calibri" panose="020F0502020204030204" pitchFamily="34" charset="0"/>
                <a:cs typeface="Times New Roman" panose="02020603050405020304" pitchFamily="18" charset="0"/>
              </a:rPr>
              <a:t>Key Factors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64D496C6-CC3A-42B7-8650-B9651F13D810}"/>
              </a:ext>
            </a:extLst>
          </p:cNvPr>
          <p:cNvSpPr>
            <a:spLocks noGrp="1"/>
          </p:cNvSpPr>
          <p:nvPr>
            <p:ph type="sldNum" sz="quarter" idx="12"/>
          </p:nvPr>
        </p:nvSpPr>
        <p:spPr/>
        <p:txBody>
          <a:bodyPr/>
          <a:lstStyle/>
          <a:p>
            <a:fld id="{9D5AA11D-D25D-4D39-A910-F07806177BA5}" type="slidenum">
              <a:rPr lang="en-US" smtClean="0"/>
              <a:t>12</a:t>
            </a:fld>
            <a:endParaRPr lang="en-US"/>
          </a:p>
        </p:txBody>
      </p:sp>
    </p:spTree>
    <p:extLst>
      <p:ext uri="{BB962C8B-B14F-4D97-AF65-F5344CB8AC3E}">
        <p14:creationId xmlns:p14="http://schemas.microsoft.com/office/powerpoint/2010/main" val="4137199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A20D-B47C-4225-A0E3-631AE690895A}"/>
              </a:ext>
            </a:extLst>
          </p:cNvPr>
          <p:cNvSpPr>
            <a:spLocks noGrp="1"/>
          </p:cNvSpPr>
          <p:nvPr>
            <p:ph type="title"/>
          </p:nvPr>
        </p:nvSpPr>
        <p:spPr>
          <a:xfrm>
            <a:off x="839788" y="457200"/>
            <a:ext cx="4445276" cy="683703"/>
          </a:xfrm>
        </p:spPr>
        <p:txBody>
          <a:bodyPr>
            <a:normAutofit fontScale="90000"/>
          </a:bodyPr>
          <a:lstStyle/>
          <a:p>
            <a:pPr>
              <a:lnSpc>
                <a:spcPct val="107000"/>
              </a:lnSpc>
              <a:spcBef>
                <a:spcPts val="1200"/>
              </a:spcBef>
            </a:pP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Assumptions</a:t>
            </a:r>
            <a:endParaRPr lang="en-US" sz="2200" dirty="0"/>
          </a:p>
        </p:txBody>
      </p:sp>
      <p:sp>
        <p:nvSpPr>
          <p:cNvPr id="4" name="Text Placeholder 3">
            <a:extLst>
              <a:ext uri="{FF2B5EF4-FFF2-40B4-BE49-F238E27FC236}">
                <a16:creationId xmlns:a16="http://schemas.microsoft.com/office/drawing/2014/main" id="{7354BB77-1FF5-4D3C-A962-64DDEEB17869}"/>
              </a:ext>
            </a:extLst>
          </p:cNvPr>
          <p:cNvSpPr>
            <a:spLocks noGrp="1"/>
          </p:cNvSpPr>
          <p:nvPr>
            <p:ph type="body" sz="half" idx="2"/>
          </p:nvPr>
        </p:nvSpPr>
        <p:spPr>
          <a:xfrm>
            <a:off x="839788" y="1305827"/>
            <a:ext cx="10325959" cy="1227647"/>
          </a:xfrm>
        </p:spPr>
        <p:txBody>
          <a:bodyPr>
            <a:normAutofit fontScale="62500" lnSpcReduction="20000"/>
          </a:bodyPr>
          <a:lstStyle/>
          <a:p>
            <a:pPr marL="342900" marR="0" lvl="0" indent="-342900">
              <a:lnSpc>
                <a:spcPct val="107000"/>
              </a:lnSpc>
              <a:spcBef>
                <a:spcPts val="0"/>
              </a:spcBef>
              <a:spcAft>
                <a:spcPts val="0"/>
              </a:spcAft>
              <a:buFont typeface="Symbol" panose="05050102010706020507" pitchFamily="18" charset="2"/>
              <a:buChar char=""/>
              <a:tabLst>
                <a:tab pos="4324350" algn="l"/>
              </a:tabLst>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43243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An increase in state aid revenue based on the 2021-22 state budget, excluding BOCES and building aid.  Categorical Aids have not increased in several years and this projection continues that trend.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43243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An average increase of 1.2% on the tax levy.  Capital exclusions will impact the levy once the current project has been bonded.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tabLst>
                <a:tab pos="43243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Appropriated fund balance has been reduced to a more sustainable figure.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Arial" panose="020B0604020202020204" pitchFamily="34" charset="0"/>
                <a:ea typeface="Calibri" panose="020F0502020204030204" pitchFamily="34" charset="0"/>
              </a:rPr>
              <a:t>BOCES refund has been projected to be stable for the next 5 years</a:t>
            </a:r>
            <a:endParaRPr lang="en-US" dirty="0"/>
          </a:p>
        </p:txBody>
      </p:sp>
      <p:sp>
        <p:nvSpPr>
          <p:cNvPr id="8" name="TextBox 7">
            <a:extLst>
              <a:ext uri="{FF2B5EF4-FFF2-40B4-BE49-F238E27FC236}">
                <a16:creationId xmlns:a16="http://schemas.microsoft.com/office/drawing/2014/main" id="{FE45167E-B05A-4B87-8177-FE38437B2953}"/>
              </a:ext>
            </a:extLst>
          </p:cNvPr>
          <p:cNvSpPr txBox="1"/>
          <p:nvPr/>
        </p:nvSpPr>
        <p:spPr>
          <a:xfrm>
            <a:off x="770391" y="292275"/>
            <a:ext cx="4001634" cy="530145"/>
          </a:xfrm>
          <a:prstGeom prst="rect">
            <a:avLst/>
          </a:prstGeom>
          <a:noFill/>
        </p:spPr>
        <p:txBody>
          <a:bodyPr wrap="square">
            <a:spAutoFit/>
          </a:bodyPr>
          <a:lstStyle/>
          <a:p>
            <a:pPr marL="0" marR="0">
              <a:lnSpc>
                <a:spcPct val="107000"/>
              </a:lnSpc>
              <a:spcBef>
                <a:spcPts val="200"/>
              </a:spcBef>
              <a:spcAft>
                <a:spcPts val="0"/>
              </a:spcAft>
            </a:pPr>
            <a:r>
              <a:rPr lang="en-US" sz="2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Revenue Projections</a:t>
            </a:r>
            <a:endParaRPr lang="en-US" sz="2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3" name="Slide Number Placeholder 12">
            <a:extLst>
              <a:ext uri="{FF2B5EF4-FFF2-40B4-BE49-F238E27FC236}">
                <a16:creationId xmlns:a16="http://schemas.microsoft.com/office/drawing/2014/main" id="{84FB4D2E-078B-4427-BD68-6C299319B6CA}"/>
              </a:ext>
            </a:extLst>
          </p:cNvPr>
          <p:cNvSpPr>
            <a:spLocks noGrp="1"/>
          </p:cNvSpPr>
          <p:nvPr>
            <p:ph type="sldNum" sz="quarter" idx="12"/>
          </p:nvPr>
        </p:nvSpPr>
        <p:spPr/>
        <p:txBody>
          <a:bodyPr/>
          <a:lstStyle/>
          <a:p>
            <a:fld id="{9D5AA11D-D25D-4D39-A910-F07806177BA5}" type="slidenum">
              <a:rPr lang="en-US" smtClean="0"/>
              <a:t>13</a:t>
            </a:fld>
            <a:endParaRPr lang="en-US"/>
          </a:p>
        </p:txBody>
      </p:sp>
      <p:graphicFrame>
        <p:nvGraphicFramePr>
          <p:cNvPr id="3" name="Table 2">
            <a:extLst>
              <a:ext uri="{FF2B5EF4-FFF2-40B4-BE49-F238E27FC236}">
                <a16:creationId xmlns:a16="http://schemas.microsoft.com/office/drawing/2014/main" id="{1741DC3B-393B-439A-87D0-0AADD64A0E5A}"/>
              </a:ext>
            </a:extLst>
          </p:cNvPr>
          <p:cNvGraphicFramePr>
            <a:graphicFrameLocks noGrp="1"/>
          </p:cNvGraphicFramePr>
          <p:nvPr/>
        </p:nvGraphicFramePr>
        <p:xfrm>
          <a:off x="838202" y="2102526"/>
          <a:ext cx="10515596" cy="3797535"/>
        </p:xfrm>
        <a:graphic>
          <a:graphicData uri="http://schemas.openxmlformats.org/drawingml/2006/table">
            <a:tbl>
              <a:tblPr/>
              <a:tblGrid>
                <a:gridCol w="396978">
                  <a:extLst>
                    <a:ext uri="{9D8B030D-6E8A-4147-A177-3AD203B41FA5}">
                      <a16:colId xmlns:a16="http://schemas.microsoft.com/office/drawing/2014/main" val="2713731444"/>
                    </a:ext>
                  </a:extLst>
                </a:gridCol>
                <a:gridCol w="2166118">
                  <a:extLst>
                    <a:ext uri="{9D8B030D-6E8A-4147-A177-3AD203B41FA5}">
                      <a16:colId xmlns:a16="http://schemas.microsoft.com/office/drawing/2014/main" val="1476781899"/>
                    </a:ext>
                  </a:extLst>
                </a:gridCol>
                <a:gridCol w="43150">
                  <a:extLst>
                    <a:ext uri="{9D8B030D-6E8A-4147-A177-3AD203B41FA5}">
                      <a16:colId xmlns:a16="http://schemas.microsoft.com/office/drawing/2014/main" val="1457591274"/>
                    </a:ext>
                  </a:extLst>
                </a:gridCol>
                <a:gridCol w="845735">
                  <a:extLst>
                    <a:ext uri="{9D8B030D-6E8A-4147-A177-3AD203B41FA5}">
                      <a16:colId xmlns:a16="http://schemas.microsoft.com/office/drawing/2014/main" val="3161987179"/>
                    </a:ext>
                  </a:extLst>
                </a:gridCol>
                <a:gridCol w="845735">
                  <a:extLst>
                    <a:ext uri="{9D8B030D-6E8A-4147-A177-3AD203B41FA5}">
                      <a16:colId xmlns:a16="http://schemas.microsoft.com/office/drawing/2014/main" val="1822435037"/>
                    </a:ext>
                  </a:extLst>
                </a:gridCol>
                <a:gridCol w="485435">
                  <a:extLst>
                    <a:ext uri="{9D8B030D-6E8A-4147-A177-3AD203B41FA5}">
                      <a16:colId xmlns:a16="http://schemas.microsoft.com/office/drawing/2014/main" val="2688907179"/>
                    </a:ext>
                  </a:extLst>
                </a:gridCol>
                <a:gridCol w="845735">
                  <a:extLst>
                    <a:ext uri="{9D8B030D-6E8A-4147-A177-3AD203B41FA5}">
                      <a16:colId xmlns:a16="http://schemas.microsoft.com/office/drawing/2014/main" val="1490373714"/>
                    </a:ext>
                  </a:extLst>
                </a:gridCol>
                <a:gridCol w="485435">
                  <a:extLst>
                    <a:ext uri="{9D8B030D-6E8A-4147-A177-3AD203B41FA5}">
                      <a16:colId xmlns:a16="http://schemas.microsoft.com/office/drawing/2014/main" val="2986514776"/>
                    </a:ext>
                  </a:extLst>
                </a:gridCol>
                <a:gridCol w="845735">
                  <a:extLst>
                    <a:ext uri="{9D8B030D-6E8A-4147-A177-3AD203B41FA5}">
                      <a16:colId xmlns:a16="http://schemas.microsoft.com/office/drawing/2014/main" val="3016068957"/>
                    </a:ext>
                  </a:extLst>
                </a:gridCol>
                <a:gridCol w="485435">
                  <a:extLst>
                    <a:ext uri="{9D8B030D-6E8A-4147-A177-3AD203B41FA5}">
                      <a16:colId xmlns:a16="http://schemas.microsoft.com/office/drawing/2014/main" val="228169418"/>
                    </a:ext>
                  </a:extLst>
                </a:gridCol>
                <a:gridCol w="845735">
                  <a:extLst>
                    <a:ext uri="{9D8B030D-6E8A-4147-A177-3AD203B41FA5}">
                      <a16:colId xmlns:a16="http://schemas.microsoft.com/office/drawing/2014/main" val="3053165142"/>
                    </a:ext>
                  </a:extLst>
                </a:gridCol>
                <a:gridCol w="485435">
                  <a:extLst>
                    <a:ext uri="{9D8B030D-6E8A-4147-A177-3AD203B41FA5}">
                      <a16:colId xmlns:a16="http://schemas.microsoft.com/office/drawing/2014/main" val="2266870290"/>
                    </a:ext>
                  </a:extLst>
                </a:gridCol>
                <a:gridCol w="845735">
                  <a:extLst>
                    <a:ext uri="{9D8B030D-6E8A-4147-A177-3AD203B41FA5}">
                      <a16:colId xmlns:a16="http://schemas.microsoft.com/office/drawing/2014/main" val="1488547148"/>
                    </a:ext>
                  </a:extLst>
                </a:gridCol>
                <a:gridCol w="485435">
                  <a:extLst>
                    <a:ext uri="{9D8B030D-6E8A-4147-A177-3AD203B41FA5}">
                      <a16:colId xmlns:a16="http://schemas.microsoft.com/office/drawing/2014/main" val="1959945565"/>
                    </a:ext>
                  </a:extLst>
                </a:gridCol>
                <a:gridCol w="407765">
                  <a:extLst>
                    <a:ext uri="{9D8B030D-6E8A-4147-A177-3AD203B41FA5}">
                      <a16:colId xmlns:a16="http://schemas.microsoft.com/office/drawing/2014/main" val="2752584834"/>
                    </a:ext>
                  </a:extLst>
                </a:gridCol>
              </a:tblGrid>
              <a:tr h="388827">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a:noFill/>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extLst>
                  <a:ext uri="{0D108BD9-81ED-4DB2-BD59-A6C34878D82A}">
                    <a16:rowId xmlns:a16="http://schemas.microsoft.com/office/drawing/2014/main" val="2261126905"/>
                  </a:ext>
                </a:extLst>
              </a:tr>
              <a:tr h="395307">
                <a:tc>
                  <a:txBody>
                    <a:bodyPr/>
                    <a:lstStyle/>
                    <a:p>
                      <a:pPr algn="l" fontAlgn="b"/>
                      <a:r>
                        <a:rPr lang="en-US" sz="14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gridSpan="14">
                  <a:txBody>
                    <a:bodyPr/>
                    <a:lstStyle/>
                    <a:p>
                      <a:pPr algn="ctr" fontAlgn="ctr"/>
                      <a:r>
                        <a:rPr lang="en-US" sz="1400" b="1" i="0" u="none" strike="noStrike">
                          <a:solidFill>
                            <a:srgbClr val="FFFFFF"/>
                          </a:solidFill>
                          <a:effectLst/>
                          <a:latin typeface="Arial" panose="020B0604020202020204" pitchFamily="34" charset="0"/>
                        </a:rPr>
                        <a:t>General (A) Fund </a:t>
                      </a:r>
                      <a:r>
                        <a:rPr lang="en-US" sz="1400" b="1" i="0" u="none" strike="noStrike">
                          <a:solidFill>
                            <a:srgbClr val="FFFFFF"/>
                          </a:solidFill>
                          <a:effectLst/>
                          <a:latin typeface="Calibri" panose="020F0502020204030204" pitchFamily="34" charset="0"/>
                        </a:rPr>
                        <a:t>│</a:t>
                      </a:r>
                      <a:r>
                        <a:rPr lang="en-US" sz="1400" b="1" i="0" u="none" strike="noStrike">
                          <a:solidFill>
                            <a:srgbClr val="FFFFFF"/>
                          </a:solidFill>
                          <a:effectLst/>
                          <a:latin typeface="Arial" panose="020B0604020202020204" pitchFamily="34" charset="0"/>
                        </a:rPr>
                        <a:t> Revenue Analysis</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272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95692239"/>
                  </a:ext>
                </a:extLst>
              </a:tr>
              <a:tr h="259218">
                <a:tc>
                  <a:txBody>
                    <a:bodyPr/>
                    <a:lstStyle/>
                    <a:p>
                      <a:pPr algn="l" fontAlgn="b"/>
                      <a:r>
                        <a:rPr lang="en-US" sz="11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gridSpan="14">
                  <a:txBody>
                    <a:bodyPr/>
                    <a:lstStyle/>
                    <a:p>
                      <a:pPr algn="ctr" fontAlgn="ctr"/>
                      <a:r>
                        <a:rPr lang="en-US" sz="1100" b="1" i="0" u="none" strike="noStrike">
                          <a:solidFill>
                            <a:srgbClr val="000000"/>
                          </a:solidFill>
                          <a:effectLst/>
                          <a:latin typeface="Arial" panose="020B0604020202020204" pitchFamily="34" charset="0"/>
                        </a:rPr>
                        <a:t>5 year projection -2</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2720901"/>
                  </a:ext>
                </a:extLst>
              </a:tr>
              <a:tr h="226815">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29525187"/>
                  </a:ext>
                </a:extLst>
              </a:tr>
              <a:tr h="174972">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808000"/>
                        </a:solidFill>
                        <a:effectLst/>
                        <a:latin typeface="Arial" panose="020B0604020202020204" pitchFamily="34" charset="0"/>
                      </a:endParaRP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1" i="0" u="none" strike="noStrike">
                          <a:solidFill>
                            <a:srgbClr val="FFFFFF"/>
                          </a:solidFill>
                          <a:effectLst/>
                          <a:latin typeface="Arial" panose="020B0604020202020204" pitchFamily="34" charset="0"/>
                        </a:rPr>
                        <a:t>BUDGET</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262729"/>
                    </a:solidFill>
                  </a:tcPr>
                </a:tc>
                <a:tc gridSpan="10">
                  <a:txBody>
                    <a:bodyPr/>
                    <a:lstStyle/>
                    <a:p>
                      <a:pPr algn="ctr" fontAlgn="ctr"/>
                      <a:r>
                        <a:rPr lang="en-US" sz="800" b="1" i="0" u="none" strike="noStrike">
                          <a:solidFill>
                            <a:srgbClr val="FFFFFF"/>
                          </a:solidFill>
                          <a:effectLst/>
                          <a:latin typeface="Arial" panose="020B0604020202020204" pitchFamily="34" charset="0"/>
                        </a:rPr>
                        <a:t>REVENUE PROJECTIONS</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71727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800" b="1" i="0" u="none" strike="noStrike">
                          <a:solidFill>
                            <a:srgbClr val="808000"/>
                          </a:solidFill>
                          <a:effectLst/>
                          <a:latin typeface="Arial" panose="020B0604020202020204" pitchFamily="34" charset="0"/>
                        </a:rPr>
                        <a:t> </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77126325"/>
                  </a:ext>
                </a:extLst>
              </a:tr>
              <a:tr h="174972">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b"/>
                      <a:r>
                        <a:rPr lang="en-US" sz="800" b="1" i="0" u="none" strike="noStrike">
                          <a:solidFill>
                            <a:srgbClr val="808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800" b="1" i="0" u="none" strike="noStrike">
                        <a:solidFill>
                          <a:srgbClr val="808000"/>
                        </a:solidFill>
                        <a:effectLst/>
                        <a:latin typeface="Arial" panose="020B0604020202020204" pitchFamily="34" charset="0"/>
                      </a:endParaRP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1" i="0" u="none" strike="noStrike">
                          <a:solidFill>
                            <a:srgbClr val="FFFFFF"/>
                          </a:solidFill>
                          <a:effectLst/>
                          <a:latin typeface="Arial" panose="020B0604020202020204" pitchFamily="34" charset="0"/>
                        </a:rPr>
                        <a:t>2021</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262729"/>
                    </a:solidFill>
                  </a:tcPr>
                </a:tc>
                <a:tc>
                  <a:txBody>
                    <a:bodyPr/>
                    <a:lstStyle/>
                    <a:p>
                      <a:pPr algn="ctr" fontAlgn="ctr"/>
                      <a:r>
                        <a:rPr lang="en-US" sz="800" b="1" i="0" u="none" strike="noStrike">
                          <a:solidFill>
                            <a:srgbClr val="FFFFFF"/>
                          </a:solidFill>
                          <a:effectLst/>
                          <a:latin typeface="Arial" panose="020B0604020202020204" pitchFamily="34" charset="0"/>
                        </a:rPr>
                        <a:t>2022</a:t>
                      </a:r>
                    </a:p>
                  </a:txBody>
                  <a:tcPr marL="6480" marR="6480" marT="648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2023</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2024</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2025</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2026</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480" marR="6480" marT="64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808000"/>
                          </a:solidFill>
                          <a:effectLst/>
                          <a:latin typeface="Arial" panose="020B0604020202020204" pitchFamily="34" charset="0"/>
                        </a:rPr>
                        <a:t> </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30176182"/>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1" i="0" u="none" strike="noStrike">
                          <a:solidFill>
                            <a:srgbClr val="000000"/>
                          </a:solidFill>
                          <a:effectLst/>
                          <a:latin typeface="Arial" panose="020B0604020202020204" pitchFamily="34" charset="0"/>
                        </a:rPr>
                        <a:t>LOCAL</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87836750"/>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Property Taxes</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$44,493,025 </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$43,576,655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-2.06%</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$44,060,200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1.11%</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$44,549,103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1.11%</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$45,038,339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1.10%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$45,532,961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1.10%</a:t>
                      </a: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42477149"/>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Other Local Revenue</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4,892,084 </a:t>
                      </a:r>
                    </a:p>
                  </a:txBody>
                  <a:tcPr marL="6480" marR="6480" marT="648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5,331,625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8.98%</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5,106,625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-4.22%</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4,996,625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-2.15%</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4,896,625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-2.00%</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4,796,625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-2.04%</a:t>
                      </a:r>
                    </a:p>
                  </a:txBody>
                  <a:tcPr marL="6480" marR="6480" marT="64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8707111"/>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1" i="0" u="none" strike="noStrike">
                          <a:solidFill>
                            <a:srgbClr val="000000"/>
                          </a:solidFill>
                          <a:effectLst/>
                          <a:latin typeface="Arial" panose="020B0604020202020204" pitchFamily="34" charset="0"/>
                        </a:rPr>
                        <a:t>TOTAL LOCAL REVENUE</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1" i="0" u="none" strike="noStrike">
                          <a:solidFill>
                            <a:srgbClr val="000000"/>
                          </a:solidFill>
                          <a:effectLst/>
                          <a:latin typeface="Arial" panose="020B0604020202020204" pitchFamily="34" charset="0"/>
                        </a:rPr>
                        <a:t>49,385,109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48,908,280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-0.97%</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49,166,825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0.53%</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49,545,728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0.77%</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49,934,964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0.79%</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50,329,586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0.79%</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36440482"/>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Arial" panose="020B0604020202020204" pitchFamily="34" charset="0"/>
                      </a:endParaRP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800" b="1" i="0" u="none" strike="noStrike">
                          <a:solidFill>
                            <a:srgbClr val="000000"/>
                          </a:solidFill>
                          <a:effectLst/>
                          <a:latin typeface="Arial" panose="020B0604020202020204" pitchFamily="34" charset="0"/>
                        </a:rPr>
                        <a:t>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800" b="1" i="0" u="none" strike="noStrike">
                          <a:solidFill>
                            <a:srgbClr val="000000"/>
                          </a:solidFill>
                          <a:effectLst/>
                          <a:latin typeface="Arial" panose="020B0604020202020204" pitchFamily="34" charset="0"/>
                        </a:rPr>
                        <a:t> </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1"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20024436"/>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1" i="0" u="none" strike="noStrike">
                          <a:solidFill>
                            <a:srgbClr val="000000"/>
                          </a:solidFill>
                          <a:effectLst/>
                          <a:latin typeface="Arial" panose="020B0604020202020204" pitchFamily="34" charset="0"/>
                        </a:rPr>
                        <a:t>STATE</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Arial" panose="020B0604020202020204" pitchFamily="34" charset="0"/>
                      </a:endParaRPr>
                    </a:p>
                  </a:txBody>
                  <a:tcPr marL="6480" marR="6480" marT="6480" marB="0" anchor="b">
                    <a:lnL>
                      <a:noFill/>
                    </a:lnL>
                    <a:lnR>
                      <a:noFill/>
                    </a:lnR>
                    <a:lnT>
                      <a:noFill/>
                    </a:lnT>
                    <a:lnB>
                      <a:noFill/>
                    </a:lnB>
                  </a:tcPr>
                </a:tc>
                <a:tc>
                  <a:txBody>
                    <a:bodyPr/>
                    <a:lstStyle/>
                    <a:p>
                      <a:pPr algn="l" fontAlgn="b"/>
                      <a:endParaRPr lang="en-US" sz="800" b="0" i="0" u="none" strike="noStrike">
                        <a:solidFill>
                          <a:srgbClr val="000000"/>
                        </a:solidFill>
                        <a:effectLst/>
                        <a:latin typeface="Arial" panose="020B0604020202020204" pitchFamily="34" charset="0"/>
                      </a:endParaRPr>
                    </a:p>
                  </a:txBody>
                  <a:tcPr marL="6480" marR="6480" marT="6480" marB="0" anchor="b">
                    <a:lnL>
                      <a:noFill/>
                    </a:lnL>
                    <a:lnR>
                      <a:noFill/>
                    </a:lnR>
                    <a:lnT>
                      <a:noFill/>
                    </a:lnT>
                    <a:lnB>
                      <a:noFill/>
                    </a:lnB>
                  </a:tcPr>
                </a:tc>
                <a:tc>
                  <a:txBody>
                    <a:bodyPr/>
                    <a:lstStyle/>
                    <a:p>
                      <a:pPr algn="l" fontAlgn="b"/>
                      <a:endParaRPr lang="en-US" sz="800" b="0" i="0" u="none" strike="noStrike">
                        <a:solidFill>
                          <a:srgbClr val="000000"/>
                        </a:solidFill>
                        <a:effectLst/>
                        <a:latin typeface="Arial" panose="020B0604020202020204" pitchFamily="34" charset="0"/>
                      </a:endParaRPr>
                    </a:p>
                  </a:txBody>
                  <a:tcPr marL="6480" marR="6480" marT="6480" marB="0" anchor="b">
                    <a:lnL>
                      <a:noFill/>
                    </a:lnL>
                    <a:lnR>
                      <a:noFill/>
                    </a:lnR>
                    <a:lnT>
                      <a:noFill/>
                    </a:lnT>
                    <a:lnB>
                      <a:noFill/>
                    </a:lnB>
                  </a:tcPr>
                </a:tc>
                <a:tc>
                  <a:txBody>
                    <a:bodyPr/>
                    <a:lstStyle/>
                    <a:p>
                      <a:pPr algn="l" fontAlgn="b"/>
                      <a:endParaRPr lang="en-US" sz="800" b="0" i="0" u="none" strike="noStrike">
                        <a:solidFill>
                          <a:srgbClr val="000000"/>
                        </a:solidFill>
                        <a:effectLst/>
                        <a:latin typeface="Arial" panose="020B0604020202020204" pitchFamily="34" charset="0"/>
                      </a:endParaRPr>
                    </a:p>
                  </a:txBody>
                  <a:tcPr marL="6480" marR="6480" marT="6480" marB="0" anchor="b">
                    <a:lnL>
                      <a:noFill/>
                    </a:lnL>
                    <a:lnR>
                      <a:noFill/>
                    </a:lnR>
                    <a:lnT>
                      <a:noFill/>
                    </a:lnT>
                    <a:lnB>
                      <a:noFill/>
                    </a:lnB>
                  </a:tcPr>
                </a:tc>
                <a:tc>
                  <a:txBody>
                    <a:bodyPr/>
                    <a:lstStyle/>
                    <a:p>
                      <a:pPr algn="l" fontAlgn="b"/>
                      <a:endParaRPr lang="en-US" sz="800" b="0" i="0" u="none" strike="noStrike">
                        <a:solidFill>
                          <a:srgbClr val="000000"/>
                        </a:solidFill>
                        <a:effectLst/>
                        <a:latin typeface="Arial" panose="020B0604020202020204" pitchFamily="34" charset="0"/>
                      </a:endParaRPr>
                    </a:p>
                  </a:txBody>
                  <a:tcPr marL="6480" marR="6480" marT="6480" marB="0" anchor="b">
                    <a:lnL>
                      <a:noFill/>
                    </a:lnL>
                    <a:lnR>
                      <a:noFill/>
                    </a:lnR>
                    <a:lnT>
                      <a:noFill/>
                    </a:lnT>
                    <a:lnB>
                      <a:noFill/>
                    </a:lnB>
                  </a:tcPr>
                </a:tc>
                <a:tc>
                  <a:txBody>
                    <a:bodyPr/>
                    <a:lstStyle/>
                    <a:p>
                      <a:pPr algn="l" fontAlgn="b"/>
                      <a:endParaRPr lang="en-US" sz="800" b="0" i="0" u="none" strike="noStrike">
                        <a:solidFill>
                          <a:srgbClr val="000000"/>
                        </a:solidFill>
                        <a:effectLst/>
                        <a:latin typeface="Arial" panose="020B0604020202020204" pitchFamily="34" charset="0"/>
                      </a:endParaRPr>
                    </a:p>
                  </a:txBody>
                  <a:tcPr marL="6480" marR="6480" marT="6480" marB="0" anchor="b">
                    <a:lnL>
                      <a:noFill/>
                    </a:lnL>
                    <a:lnR>
                      <a:noFill/>
                    </a:lnR>
                    <a:lnT>
                      <a:noFill/>
                    </a:lnT>
                    <a:lnB>
                      <a:noFill/>
                    </a:lnB>
                  </a:tcPr>
                </a:tc>
                <a:tc>
                  <a:txBody>
                    <a:bodyPr/>
                    <a:lstStyle/>
                    <a:p>
                      <a:pPr algn="l" fontAlgn="b"/>
                      <a:endParaRPr lang="en-US" sz="800" b="0" i="0" u="none" strike="noStrike">
                        <a:solidFill>
                          <a:srgbClr val="000000"/>
                        </a:solidFill>
                        <a:effectLst/>
                        <a:latin typeface="Arial" panose="020B0604020202020204" pitchFamily="34" charset="0"/>
                      </a:endParaRPr>
                    </a:p>
                  </a:txBody>
                  <a:tcPr marL="6480" marR="6480" marT="6480" marB="0" anchor="b">
                    <a:lnL>
                      <a:noFill/>
                    </a:lnL>
                    <a:lnR>
                      <a:noFill/>
                    </a:lnR>
                    <a:lnT>
                      <a:noFill/>
                    </a:lnT>
                    <a:lnB>
                      <a:noFill/>
                    </a:lnB>
                  </a:tcPr>
                </a:tc>
                <a:tc>
                  <a:txBody>
                    <a:bodyPr/>
                    <a:lstStyle/>
                    <a:p>
                      <a:pPr algn="l" fontAlgn="b"/>
                      <a:endParaRPr lang="en-US" sz="800" b="0" i="0" u="none" strike="noStrike">
                        <a:solidFill>
                          <a:srgbClr val="000000"/>
                        </a:solidFill>
                        <a:effectLst/>
                        <a:latin typeface="Arial" panose="020B0604020202020204" pitchFamily="34" charset="0"/>
                      </a:endParaRPr>
                    </a:p>
                  </a:txBody>
                  <a:tcPr marL="6480" marR="6480" marT="6480" marB="0" anchor="b">
                    <a:lnL>
                      <a:noFill/>
                    </a:lnL>
                    <a:lnR>
                      <a:noFill/>
                    </a:lnR>
                    <a:lnT>
                      <a:noFill/>
                    </a:lnT>
                    <a:lnB>
                      <a:noFill/>
                    </a:lnB>
                  </a:tcPr>
                </a:tc>
                <a:tc>
                  <a:txBody>
                    <a:bodyPr/>
                    <a:lstStyle/>
                    <a:p>
                      <a:pPr algn="l" fontAlgn="b"/>
                      <a:endParaRPr lang="en-US" sz="800" b="0" i="0" u="none" strike="noStrike">
                        <a:solidFill>
                          <a:srgbClr val="000000"/>
                        </a:solidFill>
                        <a:effectLst/>
                        <a:latin typeface="Arial" panose="020B0604020202020204" pitchFamily="34" charset="0"/>
                      </a:endParaRPr>
                    </a:p>
                  </a:txBody>
                  <a:tcPr marL="6480" marR="6480" marT="6480" marB="0" anchor="b">
                    <a:lnL>
                      <a:noFill/>
                    </a:lnL>
                    <a:lnR>
                      <a:noFill/>
                    </a:lnR>
                    <a:lnT>
                      <a:noFill/>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60936573"/>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Basic Aid</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31,358,841 </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34,484,910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9.97%</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35,864,306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4.00%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36,940,236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3.00%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37,679,040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2.00%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38,432,621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2.00%</a:t>
                      </a: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66908999"/>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Other State Revenue</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5,901,977 </a:t>
                      </a:r>
                    </a:p>
                  </a:txBody>
                  <a:tcPr marL="6480" marR="6480" marT="648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5,901,977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5,901,977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5,901,977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5,901,977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5,901,977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56493348"/>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1" i="0" u="none" strike="noStrike">
                          <a:solidFill>
                            <a:srgbClr val="000000"/>
                          </a:solidFill>
                          <a:effectLst/>
                          <a:latin typeface="Arial" panose="020B0604020202020204" pitchFamily="34" charset="0"/>
                        </a:rPr>
                        <a:t>TOTAL STATE REVENUE</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1" i="0" u="none" strike="noStrike">
                          <a:solidFill>
                            <a:srgbClr val="000000"/>
                          </a:solidFill>
                          <a:effectLst/>
                          <a:latin typeface="Arial" panose="020B0604020202020204" pitchFamily="34" charset="0"/>
                        </a:rPr>
                        <a:t>37,260,818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40,386,887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8.39%</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41,766,283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3.42%</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42,842,213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2.58%</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43,581,017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1.72%</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44,334,598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1.73%</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60526689"/>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 </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800" b="1" i="0" u="none" strike="noStrike">
                          <a:solidFill>
                            <a:srgbClr val="000000"/>
                          </a:solidFill>
                          <a:effectLst/>
                          <a:latin typeface="Arial" panose="020B0604020202020204" pitchFamily="34" charset="0"/>
                        </a:rPr>
                        <a:t>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 </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01688927"/>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1" i="0" u="none" strike="noStrike">
                          <a:solidFill>
                            <a:srgbClr val="000000"/>
                          </a:solidFill>
                          <a:effectLst/>
                          <a:latin typeface="Arial" panose="020B0604020202020204" pitchFamily="34" charset="0"/>
                        </a:rPr>
                        <a:t>TOTAL FEDERAL REVENUE</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1" i="0" u="none" strike="noStrike">
                          <a:solidFill>
                            <a:srgbClr val="000000"/>
                          </a:solidFill>
                          <a:effectLst/>
                          <a:latin typeface="Arial" panose="020B0604020202020204" pitchFamily="34" charset="0"/>
                        </a:rPr>
                        <a:t>250,000 </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250,000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0.00%</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250,000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0.00%</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250,000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0.00%</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250,000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0.00%</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250,000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0.00%</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44439185"/>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 </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800" b="1" i="0" u="none" strike="noStrike">
                          <a:solidFill>
                            <a:srgbClr val="000000"/>
                          </a:solidFill>
                          <a:effectLst/>
                          <a:latin typeface="Arial" panose="020B0604020202020204" pitchFamily="34" charset="0"/>
                        </a:rPr>
                        <a:t>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 </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51256525"/>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1" i="0" u="none" strike="noStrike">
                          <a:solidFill>
                            <a:srgbClr val="000000"/>
                          </a:solidFill>
                          <a:effectLst/>
                          <a:latin typeface="Arial" panose="020B0604020202020204" pitchFamily="34" charset="0"/>
                        </a:rPr>
                        <a:t>OTHER FINANCING SOURCES</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1" i="0" u="none" strike="noStrike">
                          <a:solidFill>
                            <a:srgbClr val="000000"/>
                          </a:solidFill>
                          <a:effectLst/>
                          <a:latin typeface="Arial" panose="020B0604020202020204" pitchFamily="34" charset="0"/>
                        </a:rPr>
                        <a:t>937,098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0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0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0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0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0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 </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25739067"/>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 </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800" b="1" i="0" u="none" strike="noStrike">
                          <a:solidFill>
                            <a:srgbClr val="000000"/>
                          </a:solidFill>
                          <a:effectLst/>
                          <a:latin typeface="Arial" panose="020B0604020202020204" pitchFamily="34" charset="0"/>
                        </a:rPr>
                        <a:t>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 </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11760504"/>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1" i="0" u="none" strike="noStrike">
                          <a:solidFill>
                            <a:srgbClr val="000000"/>
                          </a:solidFill>
                          <a:effectLst/>
                          <a:latin typeface="Arial" panose="020B0604020202020204" pitchFamily="34" charset="0"/>
                        </a:rPr>
                        <a:t>TOTAL REVENUE</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1" i="0" u="none" strike="noStrike">
                          <a:solidFill>
                            <a:srgbClr val="000000"/>
                          </a:solidFill>
                          <a:effectLst/>
                          <a:latin typeface="Arial" panose="020B0604020202020204" pitchFamily="34" charset="0"/>
                        </a:rPr>
                        <a:t>$87,833,025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$89,545,167 </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1.95%</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$91,183,108 </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1.83%</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$92,637,941 </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1.60%</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$93,765,981 </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1.22%</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$94,914,184 </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1.22%</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75361716"/>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700" b="1" i="0" u="none" strike="noStrike">
                          <a:solidFill>
                            <a:srgbClr val="000000"/>
                          </a:solidFill>
                          <a:effectLst/>
                          <a:latin typeface="Arial" panose="020B0604020202020204" pitchFamily="34" charset="0"/>
                        </a:rPr>
                        <a:t> </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700" b="1" i="0" u="none" strike="noStrike">
                        <a:solidFill>
                          <a:srgbClr val="000000"/>
                        </a:solidFill>
                        <a:effectLst/>
                        <a:latin typeface="Arial" panose="020B0604020202020204" pitchFamily="34" charset="0"/>
                      </a:endParaRPr>
                    </a:p>
                  </a:txBody>
                  <a:tcPr marL="6480" marR="6480" marT="6480" marB="0" anchor="ctr">
                    <a:lnL>
                      <a:noFill/>
                    </a:lnL>
                    <a:lnR>
                      <a:noFill/>
                    </a:lnR>
                    <a:lnT>
                      <a:noFill/>
                    </a:lnT>
                    <a:lnB>
                      <a:noFill/>
                    </a:lnB>
                  </a:tcPr>
                </a:tc>
                <a:tc>
                  <a:txBody>
                    <a:bodyPr/>
                    <a:lstStyle/>
                    <a:p>
                      <a:pPr algn="l" fontAlgn="ctr"/>
                      <a:endParaRPr lang="en-US" sz="700" b="1" i="0" u="none" strike="noStrike">
                        <a:solidFill>
                          <a:srgbClr val="000000"/>
                        </a:solidFill>
                        <a:effectLst/>
                        <a:latin typeface="Arial" panose="020B0604020202020204" pitchFamily="34" charset="0"/>
                      </a:endParaRPr>
                    </a:p>
                  </a:txBody>
                  <a:tcPr marL="6480" marR="6480" marT="648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ctr"/>
                      <a:endParaRPr lang="en-US" sz="700" b="1" i="0" u="none" strike="noStrike">
                        <a:solidFill>
                          <a:srgbClr val="000000"/>
                        </a:solidFill>
                        <a:effectLst/>
                        <a:latin typeface="Arial" panose="020B0604020202020204" pitchFamily="34" charset="0"/>
                      </a:endParaRPr>
                    </a:p>
                  </a:txBody>
                  <a:tcPr marL="6480" marR="6480" marT="648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endParaRPr lang="en-US" sz="700" b="1" i="0" u="none" strike="noStrike">
                        <a:solidFill>
                          <a:srgbClr val="000000"/>
                        </a:solidFill>
                        <a:effectLst/>
                        <a:latin typeface="Arial" panose="020B0604020202020204" pitchFamily="34" charset="0"/>
                      </a:endParaRPr>
                    </a:p>
                  </a:txBody>
                  <a:tcPr marL="6480" marR="6480" marT="648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ctr"/>
                      <a:endParaRPr lang="en-US" sz="700" b="1" i="0" u="none" strike="noStrike">
                        <a:solidFill>
                          <a:srgbClr val="000000"/>
                        </a:solidFill>
                        <a:effectLst/>
                        <a:latin typeface="Arial" panose="020B0604020202020204" pitchFamily="34" charset="0"/>
                      </a:endParaRPr>
                    </a:p>
                  </a:txBody>
                  <a:tcPr marL="6480" marR="6480" marT="648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endParaRPr lang="en-US" sz="700" b="1" i="0" u="none" strike="noStrike">
                        <a:solidFill>
                          <a:srgbClr val="000000"/>
                        </a:solidFill>
                        <a:effectLst/>
                        <a:latin typeface="Arial" panose="020B0604020202020204" pitchFamily="34" charset="0"/>
                      </a:endParaRPr>
                    </a:p>
                  </a:txBody>
                  <a:tcPr marL="6480" marR="6480" marT="648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ctr"/>
                      <a:endParaRPr lang="en-US" sz="700" b="1" i="0" u="none" strike="noStrike">
                        <a:solidFill>
                          <a:srgbClr val="000000"/>
                        </a:solidFill>
                        <a:effectLst/>
                        <a:latin typeface="Arial" panose="020B0604020202020204" pitchFamily="34" charset="0"/>
                      </a:endParaRPr>
                    </a:p>
                  </a:txBody>
                  <a:tcPr marL="6480" marR="6480" marT="648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endParaRPr lang="en-US" sz="700" b="1" i="0" u="none" strike="noStrike">
                        <a:solidFill>
                          <a:srgbClr val="000000"/>
                        </a:solidFill>
                        <a:effectLst/>
                        <a:latin typeface="Arial" panose="020B0604020202020204" pitchFamily="34" charset="0"/>
                      </a:endParaRPr>
                    </a:p>
                  </a:txBody>
                  <a:tcPr marL="6480" marR="6480" marT="648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ctr"/>
                      <a:endParaRPr lang="en-US" sz="700" b="1" i="0" u="none" strike="noStrike">
                        <a:solidFill>
                          <a:srgbClr val="000000"/>
                        </a:solidFill>
                        <a:effectLst/>
                        <a:latin typeface="Arial" panose="020B0604020202020204" pitchFamily="34" charset="0"/>
                      </a:endParaRPr>
                    </a:p>
                  </a:txBody>
                  <a:tcPr marL="6480" marR="6480" marT="648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endParaRPr lang="en-US" sz="700" b="1" i="0" u="none" strike="noStrike">
                        <a:solidFill>
                          <a:srgbClr val="000000"/>
                        </a:solidFill>
                        <a:effectLst/>
                        <a:latin typeface="Arial" panose="020B0604020202020204" pitchFamily="34" charset="0"/>
                      </a:endParaRPr>
                    </a:p>
                  </a:txBody>
                  <a:tcPr marL="6480" marR="6480" marT="648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ctr"/>
                      <a:endParaRPr lang="en-US" sz="700" b="1" i="0" u="none" strike="noStrike">
                        <a:solidFill>
                          <a:srgbClr val="000000"/>
                        </a:solidFill>
                        <a:effectLst/>
                        <a:latin typeface="Arial" panose="020B0604020202020204" pitchFamily="34" charset="0"/>
                      </a:endParaRPr>
                    </a:p>
                  </a:txBody>
                  <a:tcPr marL="6480" marR="6480" marT="648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ctr"/>
                      <a:endParaRPr lang="en-US" sz="700" b="1" i="0" u="none" strike="noStrike">
                        <a:solidFill>
                          <a:srgbClr val="000000"/>
                        </a:solidFill>
                        <a:effectLst/>
                        <a:latin typeface="Arial" panose="020B0604020202020204" pitchFamily="34" charset="0"/>
                      </a:endParaRPr>
                    </a:p>
                  </a:txBody>
                  <a:tcPr marL="6480" marR="6480" marT="648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700" b="0" i="0" u="none" strike="noStrike" dirty="0">
                          <a:solidFill>
                            <a:srgbClr val="000000"/>
                          </a:solidFill>
                          <a:effectLst/>
                          <a:latin typeface="Arial" panose="020B060402020202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15300283"/>
                  </a:ext>
                </a:extLst>
              </a:tr>
            </a:tbl>
          </a:graphicData>
        </a:graphic>
      </p:graphicFrame>
    </p:spTree>
    <p:extLst>
      <p:ext uri="{BB962C8B-B14F-4D97-AF65-F5344CB8AC3E}">
        <p14:creationId xmlns:p14="http://schemas.microsoft.com/office/powerpoint/2010/main" val="2491369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354BB77-1FF5-4D3C-A962-64DDEEB17869}"/>
              </a:ext>
            </a:extLst>
          </p:cNvPr>
          <p:cNvSpPr>
            <a:spLocks noGrp="1"/>
          </p:cNvSpPr>
          <p:nvPr>
            <p:ph type="body" sz="half" idx="2"/>
          </p:nvPr>
        </p:nvSpPr>
        <p:spPr>
          <a:xfrm>
            <a:off x="756852" y="845192"/>
            <a:ext cx="10678296" cy="1788952"/>
          </a:xfrm>
        </p:spPr>
        <p:txBody>
          <a:bodyPr>
            <a:normAutofit lnSpcReduction="10000"/>
          </a:bodyPr>
          <a:lstStyle/>
          <a:p>
            <a:r>
              <a:rPr lang="en-US" sz="1300" dirty="0">
                <a:effectLst/>
                <a:latin typeface="Arial" panose="020B0604020202020204" pitchFamily="34" charset="0"/>
                <a:ea typeface="Calibri" panose="020F0502020204030204" pitchFamily="34" charset="0"/>
                <a:cs typeface="Arial" panose="020B0604020202020204" pitchFamily="34" charset="0"/>
              </a:rPr>
              <a:t>The Tax Levy Limit, commonly referred to as the “tax cap”, imposes a limit on the amount of taxes a school district can levy in a given year. </a:t>
            </a:r>
          </a:p>
          <a:p>
            <a:r>
              <a:rPr lang="en-US" sz="1300" dirty="0">
                <a:effectLst/>
                <a:latin typeface="Arial" panose="020B0604020202020204" pitchFamily="34" charset="0"/>
                <a:ea typeface="Calibri" panose="020F0502020204030204" pitchFamily="34" charset="0"/>
                <a:cs typeface="Arial" panose="020B0604020202020204" pitchFamily="34" charset="0"/>
              </a:rPr>
              <a:t> Although 2% is most often associated with the “tax cap”, there are many other factors, specifically exclusions, that are part of the tax levy limit formula.  </a:t>
            </a:r>
          </a:p>
          <a:p>
            <a:r>
              <a:rPr lang="en-US" sz="1300" dirty="0">
                <a:effectLst/>
                <a:latin typeface="Arial" panose="020B0604020202020204" pitchFamily="34" charset="0"/>
                <a:ea typeface="Calibri" panose="020F0502020204030204" pitchFamily="34" charset="0"/>
                <a:cs typeface="Arial" panose="020B0604020202020204" pitchFamily="34" charset="0"/>
              </a:rPr>
              <a:t>Exclusions adjust the overall levy limit and can add or reduce to the total potential amount levied as outlined below.  </a:t>
            </a:r>
          </a:p>
          <a:p>
            <a:r>
              <a:rPr lang="en-US" sz="1300" dirty="0">
                <a:effectLst/>
                <a:latin typeface="Arial" panose="020B0604020202020204" pitchFamily="34" charset="0"/>
                <a:ea typeface="Calibri" panose="020F0502020204030204" pitchFamily="34" charset="0"/>
                <a:cs typeface="Arial" panose="020B0604020202020204" pitchFamily="34" charset="0"/>
              </a:rPr>
              <a:t>For the Monticello Central School District, PILOTs (Payments in lieu of taxes) and the Capital Exclusion have an impact on the tax levy limit.  This is the current 2021-2022 tax levy limit calculation and the projected limit for the next 4 years. </a:t>
            </a:r>
          </a:p>
          <a:p>
            <a:r>
              <a:rPr lang="en-US" sz="1300" dirty="0">
                <a:effectLst/>
                <a:latin typeface="Arial" panose="020B0604020202020204" pitchFamily="34" charset="0"/>
                <a:ea typeface="Calibri" panose="020F0502020204030204" pitchFamily="34" charset="0"/>
                <a:cs typeface="Arial" panose="020B0604020202020204" pitchFamily="34" charset="0"/>
              </a:rPr>
              <a:t> Modest assumptions are made in both the Tax Base Growth Factor and the Allowable Growth Factor.</a:t>
            </a:r>
          </a:p>
          <a:p>
            <a:endParaRPr lang="en-US" dirty="0"/>
          </a:p>
        </p:txBody>
      </p:sp>
      <p:sp>
        <p:nvSpPr>
          <p:cNvPr id="8" name="Title 7">
            <a:extLst>
              <a:ext uri="{FF2B5EF4-FFF2-40B4-BE49-F238E27FC236}">
                <a16:creationId xmlns:a16="http://schemas.microsoft.com/office/drawing/2014/main" id="{686AFE86-4D41-4EE7-80BB-920C5B9C4339}"/>
              </a:ext>
            </a:extLst>
          </p:cNvPr>
          <p:cNvSpPr>
            <a:spLocks noGrp="1"/>
          </p:cNvSpPr>
          <p:nvPr>
            <p:ph type="title"/>
          </p:nvPr>
        </p:nvSpPr>
        <p:spPr>
          <a:xfrm>
            <a:off x="839788" y="457200"/>
            <a:ext cx="10745408" cy="775982"/>
          </a:xfrm>
        </p:spPr>
        <p:txBody>
          <a:bodyPr>
            <a:normAutofit fontScale="90000"/>
          </a:bodyPr>
          <a:lstStyle/>
          <a:p>
            <a:r>
              <a:rPr lang="en-US" dirty="0">
                <a:solidFill>
                  <a:schemeClr val="accent1">
                    <a:lumMod val="75000"/>
                  </a:schemeClr>
                </a:solidFill>
                <a:latin typeface="Arial" panose="020B0604020202020204" pitchFamily="34" charset="0"/>
                <a:cs typeface="Arial" panose="020B0604020202020204" pitchFamily="34" charset="0"/>
              </a:rPr>
              <a:t>Tax Levy Limit Projection</a:t>
            </a:r>
            <a:br>
              <a:rPr lang="en-US" dirty="0">
                <a:solidFill>
                  <a:schemeClr val="accent1">
                    <a:lumMod val="75000"/>
                  </a:schemeClr>
                </a:solidFill>
                <a:latin typeface="Arial" panose="020B0604020202020204" pitchFamily="34" charset="0"/>
                <a:cs typeface="Arial" panose="020B0604020202020204" pitchFamily="34" charset="0"/>
              </a:rPr>
            </a:br>
            <a:endParaRPr lang="en-US" dirty="0">
              <a:solidFill>
                <a:schemeClr val="accent1">
                  <a:lumMod val="75000"/>
                </a:schemeClr>
              </a:solidFill>
              <a:latin typeface="Arial" panose="020B0604020202020204" pitchFamily="34" charset="0"/>
              <a:cs typeface="Arial" panose="020B0604020202020204" pitchFamily="34" charset="0"/>
            </a:endParaRPr>
          </a:p>
        </p:txBody>
      </p:sp>
      <p:graphicFrame>
        <p:nvGraphicFramePr>
          <p:cNvPr id="10" name="Table 9">
            <a:extLst>
              <a:ext uri="{FF2B5EF4-FFF2-40B4-BE49-F238E27FC236}">
                <a16:creationId xmlns:a16="http://schemas.microsoft.com/office/drawing/2014/main" id="{FBC2C59E-8007-4963-86EC-F8C45B5C4E24}"/>
              </a:ext>
            </a:extLst>
          </p:cNvPr>
          <p:cNvGraphicFramePr>
            <a:graphicFrameLocks noGrp="1"/>
          </p:cNvGraphicFramePr>
          <p:nvPr>
            <p:extLst>
              <p:ext uri="{D42A27DB-BD31-4B8C-83A1-F6EECF244321}">
                <p14:modId xmlns:p14="http://schemas.microsoft.com/office/powerpoint/2010/main" val="873387175"/>
              </p:ext>
            </p:extLst>
          </p:nvPr>
        </p:nvGraphicFramePr>
        <p:xfrm>
          <a:off x="1318470" y="2505538"/>
          <a:ext cx="8951052" cy="4352462"/>
        </p:xfrm>
        <a:graphic>
          <a:graphicData uri="http://schemas.openxmlformats.org/drawingml/2006/table">
            <a:tbl>
              <a:tblPr/>
              <a:tblGrid>
                <a:gridCol w="155741">
                  <a:extLst>
                    <a:ext uri="{9D8B030D-6E8A-4147-A177-3AD203B41FA5}">
                      <a16:colId xmlns:a16="http://schemas.microsoft.com/office/drawing/2014/main" val="527293336"/>
                    </a:ext>
                  </a:extLst>
                </a:gridCol>
                <a:gridCol w="4049284">
                  <a:extLst>
                    <a:ext uri="{9D8B030D-6E8A-4147-A177-3AD203B41FA5}">
                      <a16:colId xmlns:a16="http://schemas.microsoft.com/office/drawing/2014/main" val="1207309574"/>
                    </a:ext>
                  </a:extLst>
                </a:gridCol>
                <a:gridCol w="770512">
                  <a:extLst>
                    <a:ext uri="{9D8B030D-6E8A-4147-A177-3AD203B41FA5}">
                      <a16:colId xmlns:a16="http://schemas.microsoft.com/office/drawing/2014/main" val="790795987"/>
                    </a:ext>
                  </a:extLst>
                </a:gridCol>
                <a:gridCol w="770512">
                  <a:extLst>
                    <a:ext uri="{9D8B030D-6E8A-4147-A177-3AD203B41FA5}">
                      <a16:colId xmlns:a16="http://schemas.microsoft.com/office/drawing/2014/main" val="1554556105"/>
                    </a:ext>
                  </a:extLst>
                </a:gridCol>
                <a:gridCol w="770512">
                  <a:extLst>
                    <a:ext uri="{9D8B030D-6E8A-4147-A177-3AD203B41FA5}">
                      <a16:colId xmlns:a16="http://schemas.microsoft.com/office/drawing/2014/main" val="1396974132"/>
                    </a:ext>
                  </a:extLst>
                </a:gridCol>
                <a:gridCol w="770512">
                  <a:extLst>
                    <a:ext uri="{9D8B030D-6E8A-4147-A177-3AD203B41FA5}">
                      <a16:colId xmlns:a16="http://schemas.microsoft.com/office/drawing/2014/main" val="3997850845"/>
                    </a:ext>
                  </a:extLst>
                </a:gridCol>
                <a:gridCol w="770512">
                  <a:extLst>
                    <a:ext uri="{9D8B030D-6E8A-4147-A177-3AD203B41FA5}">
                      <a16:colId xmlns:a16="http://schemas.microsoft.com/office/drawing/2014/main" val="3223964871"/>
                    </a:ext>
                  </a:extLst>
                </a:gridCol>
                <a:gridCol w="770512">
                  <a:extLst>
                    <a:ext uri="{9D8B030D-6E8A-4147-A177-3AD203B41FA5}">
                      <a16:colId xmlns:a16="http://schemas.microsoft.com/office/drawing/2014/main" val="456144535"/>
                    </a:ext>
                  </a:extLst>
                </a:gridCol>
                <a:gridCol w="122955">
                  <a:extLst>
                    <a:ext uri="{9D8B030D-6E8A-4147-A177-3AD203B41FA5}">
                      <a16:colId xmlns:a16="http://schemas.microsoft.com/office/drawing/2014/main" val="3356299799"/>
                    </a:ext>
                  </a:extLst>
                </a:gridCol>
              </a:tblGrid>
              <a:tr h="172159">
                <a:tc gridSpan="9">
                  <a:txBody>
                    <a:bodyPr/>
                    <a:lstStyle/>
                    <a:p>
                      <a:pPr algn="ctr" fontAlgn="ctr"/>
                      <a:r>
                        <a:rPr lang="en-US" sz="1100" b="1" i="0" u="none" strike="noStrike" dirty="0">
                          <a:solidFill>
                            <a:srgbClr val="FFFFFF"/>
                          </a:solidFill>
                          <a:effectLst/>
                          <a:latin typeface="Arial" panose="020B0604020202020204" pitchFamily="34" charset="0"/>
                        </a:rPr>
                        <a:t>Tax Cap Calculator Results Report</a:t>
                      </a:r>
                    </a:p>
                  </a:txBody>
                  <a:tcPr marL="5638" marR="5638" marT="56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26272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37856041"/>
                  </a:ext>
                </a:extLst>
              </a:tr>
              <a:tr h="118406">
                <a:tc gridSpan="9">
                  <a:txBody>
                    <a:bodyPr/>
                    <a:lstStyle/>
                    <a:p>
                      <a:pPr algn="ctr" fontAlgn="b"/>
                      <a:r>
                        <a:rPr lang="en-US" sz="700" b="1" i="0" u="none" strike="noStrike" dirty="0">
                          <a:solidFill>
                            <a:srgbClr val="000000"/>
                          </a:solidFill>
                          <a:effectLst/>
                          <a:latin typeface="Arial" panose="020B0604020202020204" pitchFamily="34" charset="0"/>
                        </a:rPr>
                        <a:t>5 year projection</a:t>
                      </a:r>
                    </a:p>
                  </a:txBody>
                  <a:tcPr marL="5638" marR="5638" marT="56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1976848"/>
                  </a:ext>
                </a:extLst>
              </a:tr>
              <a:tr h="113896">
                <a:tc>
                  <a:txBody>
                    <a:bodyPr/>
                    <a:lstStyle/>
                    <a:p>
                      <a:pPr algn="l" fontAlgn="b"/>
                      <a:r>
                        <a:rPr lang="en-US" sz="700" b="0" i="0" u="none" strike="noStrike">
                          <a:solidFill>
                            <a:srgbClr val="808000"/>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700" b="0" i="0" u="none" strike="noStrike">
                          <a:solidFill>
                            <a:srgbClr val="808000"/>
                          </a:solidFill>
                          <a:effectLst/>
                          <a:latin typeface="Arial" panose="020B0604020202020204" pitchFamily="34" charset="0"/>
                        </a:rPr>
                        <a:t> </a:t>
                      </a:r>
                    </a:p>
                  </a:txBody>
                  <a:tcPr marL="5638" marR="5638" marT="563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700" b="0" i="0" u="none" strike="noStrike">
                          <a:solidFill>
                            <a:srgbClr val="808000"/>
                          </a:solidFill>
                          <a:effectLst/>
                          <a:latin typeface="Arial" panose="020B0604020202020204" pitchFamily="34" charset="0"/>
                        </a:rPr>
                        <a:t> </a:t>
                      </a:r>
                    </a:p>
                  </a:txBody>
                  <a:tcPr marL="5638" marR="5638" marT="563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700" b="0" i="0" u="none" strike="noStrike">
                          <a:solidFill>
                            <a:srgbClr val="808000"/>
                          </a:solidFill>
                          <a:effectLst/>
                          <a:latin typeface="Arial" panose="020B0604020202020204" pitchFamily="34" charset="0"/>
                        </a:rPr>
                        <a:t> </a:t>
                      </a:r>
                    </a:p>
                  </a:txBody>
                  <a:tcPr marL="5638" marR="5638" marT="563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700" b="0" i="0" u="none" strike="noStrike">
                          <a:solidFill>
                            <a:srgbClr val="808000"/>
                          </a:solidFill>
                          <a:effectLst/>
                          <a:latin typeface="Arial" panose="020B0604020202020204" pitchFamily="34" charset="0"/>
                        </a:rPr>
                        <a:t> </a:t>
                      </a:r>
                    </a:p>
                  </a:txBody>
                  <a:tcPr marL="5638" marR="5638" marT="563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700" b="0" i="0" u="none" strike="noStrike">
                          <a:solidFill>
                            <a:srgbClr val="808000"/>
                          </a:solidFill>
                          <a:effectLst/>
                          <a:latin typeface="Arial" panose="020B0604020202020204" pitchFamily="34" charset="0"/>
                        </a:rPr>
                        <a:t> </a:t>
                      </a:r>
                    </a:p>
                  </a:txBody>
                  <a:tcPr marL="5638" marR="5638" marT="563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700" b="0" i="0" u="none" strike="noStrike">
                          <a:solidFill>
                            <a:srgbClr val="808000"/>
                          </a:solidFill>
                          <a:effectLst/>
                          <a:latin typeface="Arial" panose="020B0604020202020204" pitchFamily="34" charset="0"/>
                        </a:rPr>
                        <a:t> </a:t>
                      </a:r>
                    </a:p>
                  </a:txBody>
                  <a:tcPr marL="5638" marR="5638" marT="563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700" b="0" i="0" u="none" strike="noStrike">
                          <a:solidFill>
                            <a:srgbClr val="808000"/>
                          </a:solidFill>
                          <a:effectLst/>
                          <a:latin typeface="Arial" panose="020B0604020202020204" pitchFamily="34" charset="0"/>
                        </a:rPr>
                        <a:t> </a:t>
                      </a:r>
                    </a:p>
                  </a:txBody>
                  <a:tcPr marL="5638" marR="5638" marT="563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700" b="0" i="0" u="none" strike="noStrike">
                          <a:solidFill>
                            <a:srgbClr val="808000"/>
                          </a:solidFill>
                          <a:effectLst/>
                          <a:latin typeface="Arial" panose="020B0604020202020204" pitchFamily="34" charset="0"/>
                        </a:rPr>
                        <a:t> </a:t>
                      </a:r>
                    </a:p>
                  </a:txBody>
                  <a:tcPr marL="5638" marR="5638" marT="5638"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48447650"/>
                  </a:ext>
                </a:extLst>
              </a:tr>
              <a:tr h="118406">
                <a:tc>
                  <a:txBody>
                    <a:bodyPr/>
                    <a:lstStyle/>
                    <a:p>
                      <a:pPr algn="l" fontAlgn="b"/>
                      <a:r>
                        <a:rPr lang="en-US" sz="700" b="0" i="0" u="none" strike="noStrike">
                          <a:solidFill>
                            <a:srgbClr val="808000"/>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717271"/>
                    </a:solidFill>
                  </a:tcPr>
                </a:tc>
                <a:tc>
                  <a:txBody>
                    <a:bodyPr/>
                    <a:lstStyle/>
                    <a:p>
                      <a:pPr algn="l" fontAlgn="b"/>
                      <a:r>
                        <a:rPr lang="en-US" sz="600" b="0" i="0" u="none" strike="noStrike" dirty="0">
                          <a:solidFill>
                            <a:srgbClr val="808000"/>
                          </a:solidFill>
                          <a:effectLst/>
                          <a:latin typeface="Arial" panose="020B0604020202020204" pitchFamily="34" charset="0"/>
                        </a:rPr>
                        <a:t> </a:t>
                      </a:r>
                    </a:p>
                  </a:txBody>
                  <a:tcPr marL="5638" marR="5638" marT="5638" marB="0" anchor="b">
                    <a:lnL>
                      <a:noFill/>
                    </a:lnL>
                    <a:lnR>
                      <a:noFill/>
                    </a:lnR>
                    <a:lnT>
                      <a:noFill/>
                    </a:lnT>
                    <a:lnB>
                      <a:noFill/>
                    </a:lnB>
                    <a:solidFill>
                      <a:srgbClr val="717271"/>
                    </a:solidFill>
                  </a:tcPr>
                </a:tc>
                <a:tc>
                  <a:txBody>
                    <a:bodyPr/>
                    <a:lstStyle/>
                    <a:p>
                      <a:pPr algn="ctr" fontAlgn="ctr"/>
                      <a:r>
                        <a:rPr lang="en-US" sz="700" b="1" i="0" u="none" strike="noStrike">
                          <a:solidFill>
                            <a:srgbClr val="FFFFFF"/>
                          </a:solidFill>
                          <a:effectLst/>
                          <a:latin typeface="Arial" panose="020B0604020202020204" pitchFamily="34" charset="0"/>
                        </a:rPr>
                        <a:t>BUDGET</a:t>
                      </a:r>
                    </a:p>
                  </a:txBody>
                  <a:tcPr marL="5638" marR="5638" marT="5638" marB="0" anchor="ctr">
                    <a:lnL>
                      <a:noFill/>
                    </a:lnL>
                    <a:lnR>
                      <a:noFill/>
                    </a:lnR>
                    <a:lnT>
                      <a:noFill/>
                    </a:lnT>
                    <a:lnB>
                      <a:noFill/>
                    </a:lnB>
                    <a:solidFill>
                      <a:srgbClr val="262729"/>
                    </a:solidFill>
                  </a:tcPr>
                </a:tc>
                <a:tc gridSpan="5">
                  <a:txBody>
                    <a:bodyPr/>
                    <a:lstStyle/>
                    <a:p>
                      <a:pPr algn="ctr" fontAlgn="ctr"/>
                      <a:r>
                        <a:rPr lang="en-US" sz="700" b="1" i="0" u="none" strike="noStrike">
                          <a:solidFill>
                            <a:srgbClr val="FFFFFF"/>
                          </a:solidFill>
                          <a:effectLst/>
                          <a:latin typeface="Arial" panose="020B0604020202020204" pitchFamily="34" charset="0"/>
                        </a:rPr>
                        <a:t>PROJECTIONS</a:t>
                      </a:r>
                    </a:p>
                  </a:txBody>
                  <a:tcPr marL="5638" marR="5638" marT="5638" marB="0" anchor="ctr">
                    <a:lnL>
                      <a:noFill/>
                    </a:lnL>
                    <a:lnR>
                      <a:noFill/>
                    </a:lnR>
                    <a:lnT>
                      <a:noFill/>
                    </a:lnT>
                    <a:lnB>
                      <a:noFill/>
                    </a:lnB>
                    <a:solidFill>
                      <a:srgbClr val="71727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700" b="1" i="0" u="none" strike="noStrike">
                          <a:solidFill>
                            <a:srgbClr val="808000"/>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717271"/>
                    </a:solidFill>
                  </a:tcPr>
                </a:tc>
                <a:extLst>
                  <a:ext uri="{0D108BD9-81ED-4DB2-BD59-A6C34878D82A}">
                    <a16:rowId xmlns:a16="http://schemas.microsoft.com/office/drawing/2014/main" val="1775421205"/>
                  </a:ext>
                </a:extLst>
              </a:tr>
              <a:tr h="118406">
                <a:tc>
                  <a:txBody>
                    <a:bodyPr/>
                    <a:lstStyle/>
                    <a:p>
                      <a:pPr algn="l" fontAlgn="b"/>
                      <a:r>
                        <a:rPr lang="en-US" sz="700" b="0" i="0" u="none" strike="noStrike">
                          <a:solidFill>
                            <a:srgbClr val="808000"/>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r" fontAlgn="b"/>
                      <a:r>
                        <a:rPr lang="en-US" sz="600" b="1" i="0" u="none" strike="noStrike" dirty="0">
                          <a:solidFill>
                            <a:srgbClr val="808000"/>
                          </a:solidFill>
                          <a:effectLst/>
                          <a:latin typeface="Arial" panose="020B0604020202020204" pitchFamily="34" charset="0"/>
                        </a:rPr>
                        <a:t> </a:t>
                      </a:r>
                    </a:p>
                  </a:txBody>
                  <a:tcPr marL="5638" marR="5638" marT="5638" marB="0" anchor="b">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700" b="1" i="0" u="none" strike="noStrike">
                          <a:solidFill>
                            <a:srgbClr val="FFFFFF"/>
                          </a:solidFill>
                          <a:effectLst/>
                          <a:latin typeface="Arial" panose="020B0604020202020204" pitchFamily="34" charset="0"/>
                        </a:rPr>
                        <a:t>2021</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262729"/>
                    </a:solidFill>
                  </a:tcPr>
                </a:tc>
                <a:tc>
                  <a:txBody>
                    <a:bodyPr/>
                    <a:lstStyle/>
                    <a:p>
                      <a:pPr algn="ctr" fontAlgn="ctr"/>
                      <a:r>
                        <a:rPr lang="en-US" sz="700" b="1" i="0" u="none" strike="noStrike">
                          <a:solidFill>
                            <a:srgbClr val="FFFFFF"/>
                          </a:solidFill>
                          <a:effectLst/>
                          <a:latin typeface="Arial" panose="020B0604020202020204" pitchFamily="34" charset="0"/>
                        </a:rPr>
                        <a:t>2022</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700" b="1" i="0" u="none" strike="noStrike">
                          <a:solidFill>
                            <a:srgbClr val="FFFFFF"/>
                          </a:solidFill>
                          <a:effectLst/>
                          <a:latin typeface="Arial" panose="020B0604020202020204" pitchFamily="34" charset="0"/>
                        </a:rPr>
                        <a:t>2023</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700" b="1" i="0" u="none" strike="noStrike">
                          <a:solidFill>
                            <a:srgbClr val="FFFFFF"/>
                          </a:solidFill>
                          <a:effectLst/>
                          <a:latin typeface="Arial" panose="020B0604020202020204" pitchFamily="34" charset="0"/>
                        </a:rPr>
                        <a:t>2024</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700" b="1" i="0" u="none" strike="noStrike">
                          <a:solidFill>
                            <a:srgbClr val="FFFFFF"/>
                          </a:solidFill>
                          <a:effectLst/>
                          <a:latin typeface="Arial" panose="020B0604020202020204" pitchFamily="34" charset="0"/>
                        </a:rPr>
                        <a:t>2025</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700" b="1" i="0" u="none" strike="noStrike">
                          <a:solidFill>
                            <a:srgbClr val="FFFFFF"/>
                          </a:solidFill>
                          <a:effectLst/>
                          <a:latin typeface="Arial" panose="020B0604020202020204" pitchFamily="34" charset="0"/>
                        </a:rPr>
                        <a:t>2026</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700" b="1" i="0" u="none" strike="noStrike">
                          <a:solidFill>
                            <a:srgbClr val="808000"/>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717271"/>
                    </a:solidFill>
                  </a:tcPr>
                </a:tc>
                <a:extLst>
                  <a:ext uri="{0D108BD9-81ED-4DB2-BD59-A6C34878D82A}">
                    <a16:rowId xmlns:a16="http://schemas.microsoft.com/office/drawing/2014/main" val="353005324"/>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en-US" sz="600" b="1" i="0" u="none" strike="noStrike" dirty="0">
                          <a:solidFill>
                            <a:srgbClr val="535555"/>
                          </a:solidFill>
                          <a:effectLst/>
                          <a:latin typeface="Arial" panose="020B0604020202020204" pitchFamily="34" charset="0"/>
                        </a:rPr>
                        <a:t>Tax Levy Limit Before Adjustments and Exclusions</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350174457"/>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Prior FYE Tax Levy</a:t>
                      </a:r>
                    </a:p>
                  </a:txBody>
                  <a:tcPr marL="5638" marR="5638" marT="5638" marB="0" anchor="b">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$44,493,025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$44,493,025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$43,576,655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$44,060,200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$44,549,103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$45,038,339 </a:t>
                      </a:r>
                    </a:p>
                  </a:txBody>
                  <a:tcPr marL="5638" marR="5638" marT="5638" marB="0" anchor="ctr">
                    <a:lnL>
                      <a:noFill/>
                    </a:lnL>
                    <a:lnR>
                      <a:noFill/>
                    </a:lnR>
                    <a:lnT>
                      <a:noFill/>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359826971"/>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Tax Cap Reserve Plus Interest from Two Years Ago Used to Reduce Previous Year</a:t>
                      </a:r>
                    </a:p>
                  </a:txBody>
                  <a:tcPr marL="5638" marR="5638" marT="5638" marB="0" anchor="b">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984155156"/>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Total Tax Cap Reserve Amount (including interest earned from Prior FYE)</a:t>
                      </a:r>
                    </a:p>
                  </a:txBody>
                  <a:tcPr marL="5638" marR="5638" marT="5638" marB="0" anchor="b">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106006900"/>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Tax Base Growth Factor</a:t>
                      </a:r>
                    </a:p>
                  </a:txBody>
                  <a:tcPr marL="5638" marR="5638" marT="5638" marB="0" anchor="b">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1.0098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1.0060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1.0010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1.0010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1.0010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1.0010 </a:t>
                      </a:r>
                    </a:p>
                  </a:txBody>
                  <a:tcPr marL="5638" marR="5638" marT="5638" marB="0" anchor="ctr">
                    <a:lnL>
                      <a:noFill/>
                    </a:lnL>
                    <a:lnR>
                      <a:noFill/>
                    </a:lnR>
                    <a:lnT>
                      <a:noFill/>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868161307"/>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PILOTs Receivable from Prior FYE </a:t>
                      </a:r>
                    </a:p>
                  </a:txBody>
                  <a:tcPr marL="5638" marR="5638" marT="5638" marB="0" anchor="b">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$2,358,939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$2,236,417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$2,235,000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$2,230,000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$2,225,000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$2,225,000 </a:t>
                      </a:r>
                    </a:p>
                  </a:txBody>
                  <a:tcPr marL="5638" marR="5638" marT="5638" marB="0" anchor="ctr">
                    <a:lnL>
                      <a:noFill/>
                    </a:lnL>
                    <a:lnR>
                      <a:noFill/>
                    </a:lnR>
                    <a:lnT>
                      <a:noFill/>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048515203"/>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Tort Exclusion Amount Claimed in Prior FYE</a:t>
                      </a:r>
                    </a:p>
                  </a:txBody>
                  <a:tcPr marL="5638" marR="5638" marT="5638" marB="0" anchor="b">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637276257"/>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Capital Levy for Prior FYE</a:t>
                      </a:r>
                    </a:p>
                  </a:txBody>
                  <a:tcPr marL="5638" marR="5638" marT="5638" marB="0" anchor="b">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$2,467,321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$2,350,850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$2,350,000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$2,350,000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$2,350,000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$2,350,000 </a:t>
                      </a:r>
                    </a:p>
                  </a:txBody>
                  <a:tcPr marL="5638" marR="5638" marT="5638" marB="0" anchor="ctr">
                    <a:lnL>
                      <a:noFill/>
                    </a:lnL>
                    <a:lnR>
                      <a:noFill/>
                    </a:lnR>
                    <a:lnT>
                      <a:noFill/>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185745380"/>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Allowable Growth Factor</a:t>
                      </a:r>
                    </a:p>
                  </a:txBody>
                  <a:tcPr marL="5638" marR="5638" marT="5638" marB="0" anchor="b">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1.0123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1.0100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1.0100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1.0100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1.0100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1.0100 </a:t>
                      </a:r>
                    </a:p>
                  </a:txBody>
                  <a:tcPr marL="5638" marR="5638" marT="5638" marB="0" anchor="ctr">
                    <a:lnL>
                      <a:noFill/>
                    </a:lnL>
                    <a:lnR>
                      <a:noFill/>
                    </a:lnR>
                    <a:lnT>
                      <a:noFill/>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036499742"/>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PILOTS Receivable for Current FYE</a:t>
                      </a:r>
                    </a:p>
                  </a:txBody>
                  <a:tcPr marL="5638" marR="5638" marT="5638" marB="0" anchor="b">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$2,236,417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$2,235,000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$2,230,000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$2,225,000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$2,225,000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$2,225,000 </a:t>
                      </a:r>
                    </a:p>
                  </a:txBody>
                  <a:tcPr marL="5638" marR="5638" marT="5638" marB="0" anchor="ctr">
                    <a:lnL>
                      <a:noFill/>
                    </a:lnL>
                    <a:lnR>
                      <a:noFill/>
                    </a:lnR>
                    <a:lnT>
                      <a:noFill/>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083374409"/>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Available Carryover from Prior FYE</a:t>
                      </a:r>
                    </a:p>
                  </a:txBody>
                  <a:tcPr marL="5638" marR="5638" marT="5638" marB="0" anchor="b">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923591455"/>
                  </a:ext>
                </a:extLst>
              </a:tr>
              <a:tr h="11840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Total Levy Limit Before Adjustments and Exclusions</a:t>
                      </a:r>
                    </a:p>
                  </a:txBody>
                  <a:tcPr marL="5638" marR="5638" marT="5638" marB="0" anchor="ctr">
                    <a:lnL>
                      <a:noFill/>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$43,135,552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$42,857,006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$41,710,284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$42,199,103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$42,688,339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$43,182,961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416335489"/>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100694544"/>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Exclusions</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a:noFill/>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a:noFill/>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454245724"/>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Tax Levy Necessary for Expenditures Resulting from Tort Judgements Over 5%</a:t>
                      </a:r>
                    </a:p>
                  </a:txBody>
                  <a:tcPr marL="5638" marR="5638" marT="5638" marB="0" anchor="b">
                    <a:lnL>
                      <a:noFill/>
                    </a:lnL>
                    <a:lnR>
                      <a:noFill/>
                    </a:lnR>
                    <a:lnT>
                      <a:noFill/>
                    </a:lnT>
                    <a:lnB>
                      <a:noFill/>
                    </a:lnB>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839265617"/>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Capital Levy for Current FYE</a:t>
                      </a:r>
                    </a:p>
                  </a:txBody>
                  <a:tcPr marL="5638" marR="5638" marT="5638" marB="0" anchor="b">
                    <a:lnL>
                      <a:noFill/>
                    </a:lnL>
                    <a:lnR>
                      <a:noFill/>
                    </a:lnR>
                    <a:lnT>
                      <a:noFill/>
                    </a:lnT>
                    <a:lnB>
                      <a:noFill/>
                    </a:lnB>
                  </a:tcPr>
                </a:tc>
                <a:tc>
                  <a:txBody>
                    <a:bodyPr/>
                    <a:lstStyle/>
                    <a:p>
                      <a:pPr algn="r" fontAlgn="ctr"/>
                      <a:r>
                        <a:rPr lang="en-US" sz="600" b="0" i="0" u="none" strike="noStrike">
                          <a:solidFill>
                            <a:srgbClr val="535555"/>
                          </a:solidFill>
                          <a:effectLst/>
                          <a:latin typeface="Arial" panose="020B0604020202020204" pitchFamily="34" charset="0"/>
                        </a:rPr>
                        <a:t>$2,350,850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$2,350,000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$2,350,000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$2,350,000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$2,350,000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$2,350,000 </a:t>
                      </a:r>
                    </a:p>
                  </a:txBody>
                  <a:tcPr marL="5638" marR="5638" marT="5638" marB="0" anchor="ctr">
                    <a:lnL>
                      <a:noFill/>
                    </a:lnL>
                    <a:lnR>
                      <a:noFill/>
                    </a:lnR>
                    <a:lnT>
                      <a:noFill/>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780160804"/>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ERS contribution increase greater than 2%</a:t>
                      </a:r>
                    </a:p>
                  </a:txBody>
                  <a:tcPr marL="5638" marR="5638" marT="5638" marB="0" anchor="b">
                    <a:lnL>
                      <a:noFill/>
                    </a:lnL>
                    <a:lnR>
                      <a:noFill/>
                    </a:lnR>
                    <a:lnT>
                      <a:noFill/>
                    </a:lnT>
                    <a:lnB>
                      <a:noFill/>
                    </a:lnB>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625836505"/>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TRS contribution increase greater than 2%</a:t>
                      </a:r>
                    </a:p>
                  </a:txBody>
                  <a:tcPr marL="5638" marR="5638" marT="5638" marB="0" anchor="b">
                    <a:lnL>
                      <a:noFill/>
                    </a:lnL>
                    <a:lnR>
                      <a:noFill/>
                    </a:lnR>
                    <a:lnT>
                      <a:noFill/>
                    </a:lnT>
                    <a:lnB>
                      <a:noFill/>
                    </a:lnB>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0"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365526429"/>
                  </a:ext>
                </a:extLst>
              </a:tr>
              <a:tr h="11840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Total Exclusions</a:t>
                      </a:r>
                    </a:p>
                  </a:txBody>
                  <a:tcPr marL="5638" marR="5638" marT="5638" marB="0" anchor="ctr">
                    <a:lnL>
                      <a:noFill/>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$2,350,850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$2,350,000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$2,350,000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$2,350,000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$2,350,000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$2,350,000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08698835"/>
                  </a:ext>
                </a:extLst>
              </a:tr>
              <a:tr h="11840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Tax Levy Limit, Adjusted For Transfers, Plus Exclusions</a:t>
                      </a:r>
                    </a:p>
                  </a:txBody>
                  <a:tcPr marL="5638" marR="5638" marT="5638" marB="0" anchor="ctr">
                    <a:lnL>
                      <a:noFill/>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$45,486,402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$45,207,006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$44,060,284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$44,549,103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$45,038,339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$45,532,961 </a:t>
                      </a:r>
                    </a:p>
                  </a:txBody>
                  <a:tcPr marL="5638" marR="5638" marT="563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893345652"/>
                  </a:ext>
                </a:extLst>
              </a:tr>
              <a:tr h="11840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a:noFill/>
                    </a:lnT>
                    <a:lnB>
                      <a:noFill/>
                    </a:lnB>
                    <a:solidFill>
                      <a:srgbClr val="FFFFFF"/>
                    </a:solidFill>
                  </a:tcPr>
                </a:tc>
                <a:tc>
                  <a:txBody>
                    <a:bodyPr/>
                    <a:lstStyle/>
                    <a:p>
                      <a:pPr algn="l" fontAlgn="ctr"/>
                      <a:r>
                        <a:rPr lang="en-US" sz="600" b="1"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1"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1"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1"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1"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1" i="0" u="none" strike="noStrike">
                          <a:solidFill>
                            <a:srgbClr val="535555"/>
                          </a:solidFill>
                          <a:effectLst/>
                          <a:latin typeface="Arial" panose="020B0604020202020204" pitchFamily="34" charset="0"/>
                        </a:rPr>
                        <a:t>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604879659"/>
                  </a:ext>
                </a:extLst>
              </a:tr>
              <a:tr h="124045">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Total Tax Cap Reserve Amount Used to Reduce Current FYE Levy</a:t>
                      </a:r>
                    </a:p>
                  </a:txBody>
                  <a:tcPr marL="5638" marR="5638" marT="563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90841037"/>
                  </a:ext>
                </a:extLst>
              </a:tr>
              <a:tr h="11840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Current FYE Proposed Levy, Net of Reserve</a:t>
                      </a:r>
                    </a:p>
                  </a:txBody>
                  <a:tcPr marL="5638" marR="5638" marT="563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sz="600" b="0" i="0" u="none" strike="noStrike">
                          <a:solidFill>
                            <a:srgbClr val="535555"/>
                          </a:solidFill>
                          <a:effectLst/>
                          <a:latin typeface="Arial" panose="020B0604020202020204" pitchFamily="34" charset="0"/>
                        </a:rPr>
                        <a:t>$44,493,025 </a:t>
                      </a:r>
                    </a:p>
                  </a:txBody>
                  <a:tcPr marL="5638" marR="5638" marT="5638"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$43,576,655 </a:t>
                      </a:r>
                    </a:p>
                  </a:txBody>
                  <a:tcPr marL="5638" marR="5638" marT="5638"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$44,060,200 </a:t>
                      </a:r>
                    </a:p>
                  </a:txBody>
                  <a:tcPr marL="5638" marR="5638" marT="5638"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$44,549,103 </a:t>
                      </a:r>
                    </a:p>
                  </a:txBody>
                  <a:tcPr marL="5638" marR="5638" marT="5638"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$45,038,339 </a:t>
                      </a:r>
                    </a:p>
                  </a:txBody>
                  <a:tcPr marL="5638" marR="5638" marT="5638"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$45,532,961 </a:t>
                      </a:r>
                    </a:p>
                  </a:txBody>
                  <a:tcPr marL="5638" marR="5638" marT="5638"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394284372"/>
                  </a:ext>
                </a:extLst>
              </a:tr>
              <a:tr h="124045">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535555"/>
                          </a:solidFill>
                          <a:effectLst/>
                          <a:latin typeface="Arial" panose="020B0604020202020204" pitchFamily="34" charset="0"/>
                        </a:rPr>
                        <a:t>OR Current FYE Proposed Levy, Net of Reserve %</a:t>
                      </a:r>
                    </a:p>
                  </a:txBody>
                  <a:tcPr marL="5638" marR="5638" marT="563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en-US" sz="600" b="0" i="0" u="none" strike="noStrike">
                          <a:solidFill>
                            <a:srgbClr val="535555"/>
                          </a:solidFill>
                          <a:effectLst/>
                          <a:latin typeface="Arial" panose="020B0604020202020204" pitchFamily="34" charset="0"/>
                        </a:rPr>
                        <a:t>0.00%</a:t>
                      </a:r>
                    </a:p>
                  </a:txBody>
                  <a:tcPr marL="5638" marR="5638" marT="5638"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0.00%</a:t>
                      </a:r>
                    </a:p>
                  </a:txBody>
                  <a:tcPr marL="5638" marR="5638" marT="5638"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0.00%</a:t>
                      </a:r>
                    </a:p>
                  </a:txBody>
                  <a:tcPr marL="5638" marR="5638" marT="5638"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0.00%</a:t>
                      </a:r>
                    </a:p>
                  </a:txBody>
                  <a:tcPr marL="5638" marR="5638" marT="5638"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0.00%</a:t>
                      </a:r>
                    </a:p>
                  </a:txBody>
                  <a:tcPr marL="5638" marR="5638" marT="5638"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0.00%</a:t>
                      </a:r>
                    </a:p>
                  </a:txBody>
                  <a:tcPr marL="5638" marR="5638" marT="5638"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87281917"/>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endParaRPr lang="en-US" sz="600" b="0" i="0" u="none" strike="noStrike">
                        <a:solidFill>
                          <a:srgbClr val="535555"/>
                        </a:solidFill>
                        <a:effectLst/>
                        <a:latin typeface="Arial" panose="020B0604020202020204" pitchFamily="34" charset="0"/>
                      </a:endParaRPr>
                    </a:p>
                  </a:txBody>
                  <a:tcPr marL="5638" marR="5638" marT="563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600" b="0" i="0" u="none" strike="noStrike">
                          <a:solidFill>
                            <a:srgbClr val="535555"/>
                          </a:solidFill>
                          <a:effectLst/>
                          <a:latin typeface="Arial" panose="020B0604020202020204" pitchFamily="34" charset="0"/>
                        </a:rPr>
                        <a:t> </a:t>
                      </a:r>
                    </a:p>
                  </a:txBody>
                  <a:tcPr marL="5638" marR="5638" marT="5638"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974235776"/>
                  </a:ext>
                </a:extLst>
              </a:tr>
              <a:tr h="11389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endParaRPr lang="en-US" sz="600" b="0" i="0" u="none" strike="noStrike">
                        <a:solidFill>
                          <a:srgbClr val="535555"/>
                        </a:solidFill>
                        <a:effectLst/>
                        <a:latin typeface="Arial" panose="020B0604020202020204" pitchFamily="34" charset="0"/>
                      </a:endParaRPr>
                    </a:p>
                  </a:txBody>
                  <a:tcPr marL="5638" marR="5638" marT="5638" marB="0" anchor="b">
                    <a:lnL>
                      <a:noFill/>
                    </a:lnL>
                    <a:lnR>
                      <a:noFill/>
                    </a:lnR>
                    <a:lnT>
                      <a:noFill/>
                    </a:lnT>
                    <a:lnB>
                      <a:noFill/>
                    </a:lnB>
                  </a:tcPr>
                </a:tc>
                <a:tc>
                  <a:txBody>
                    <a:bodyPr/>
                    <a:lstStyle/>
                    <a:p>
                      <a:pPr algn="r" fontAlgn="ctr"/>
                      <a:r>
                        <a:rPr lang="en-US" sz="600" b="1" i="0" u="none" strike="noStrike">
                          <a:solidFill>
                            <a:srgbClr val="535555"/>
                          </a:solidFill>
                          <a:effectLst/>
                          <a:latin typeface="Arial" panose="020B0604020202020204" pitchFamily="34" charset="0"/>
                        </a:rPr>
                        <a:t>2021</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2022</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2023</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2024</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2025</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2026</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062964218"/>
                  </a:ext>
                </a:extLst>
              </a:tr>
              <a:tr h="11840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1" i="0" u="none" strike="noStrike">
                          <a:solidFill>
                            <a:srgbClr val="000000"/>
                          </a:solidFill>
                          <a:effectLst/>
                          <a:latin typeface="Calibri" panose="020F0502020204030204" pitchFamily="34" charset="0"/>
                        </a:rPr>
                        <a:t>CURRENT FYE PROPOSED LEVY, $ entry</a:t>
                      </a:r>
                    </a:p>
                  </a:txBody>
                  <a:tcPr marL="5638" marR="5638" marT="5638" marB="0" anchor="b">
                    <a:lnL>
                      <a:noFill/>
                    </a:lnL>
                    <a:lnR>
                      <a:noFill/>
                    </a:lnR>
                    <a:lnT>
                      <a:noFill/>
                    </a:lnT>
                    <a:lnB>
                      <a:noFill/>
                    </a:lnB>
                  </a:tcPr>
                </a:tc>
                <a:tc>
                  <a:txBody>
                    <a:bodyPr/>
                    <a:lstStyle/>
                    <a:p>
                      <a:pPr algn="r" fontAlgn="ctr"/>
                      <a:r>
                        <a:rPr lang="en-US" sz="600" b="1" i="0" u="none" strike="noStrike">
                          <a:solidFill>
                            <a:srgbClr val="535555"/>
                          </a:solidFill>
                          <a:effectLst/>
                          <a:latin typeface="Arial" panose="020B0604020202020204" pitchFamily="34" charset="0"/>
                        </a:rPr>
                        <a:t>$44,493,025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$43,576,655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$44,060,200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$44,549,103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$45,038,339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$45,532,961 </a:t>
                      </a:r>
                    </a:p>
                  </a:txBody>
                  <a:tcPr marL="5638" marR="5638" marT="563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489472126"/>
                  </a:ext>
                </a:extLst>
              </a:tr>
              <a:tr h="11840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1" i="0" u="none" strike="noStrike">
                          <a:solidFill>
                            <a:srgbClr val="000000"/>
                          </a:solidFill>
                          <a:effectLst/>
                          <a:latin typeface="Calibri" panose="020F0502020204030204" pitchFamily="34" charset="0"/>
                        </a:rPr>
                        <a:t>CURRENT FYE PROPOSED LEVY, % entry</a:t>
                      </a:r>
                    </a:p>
                  </a:txBody>
                  <a:tcPr marL="5638" marR="5638" marT="5638" marB="0" anchor="b">
                    <a:lnL>
                      <a:noFill/>
                    </a:lnL>
                    <a:lnR>
                      <a:noFill/>
                    </a:lnR>
                    <a:lnT>
                      <a:noFill/>
                    </a:lnT>
                    <a:lnB>
                      <a:noFill/>
                    </a:lnB>
                  </a:tcPr>
                </a:tc>
                <a:tc>
                  <a:txBody>
                    <a:bodyPr/>
                    <a:lstStyle/>
                    <a:p>
                      <a:pPr algn="r" fontAlgn="ctr"/>
                      <a:r>
                        <a:rPr lang="en-US" sz="600" b="1"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624788234"/>
                  </a:ext>
                </a:extLst>
              </a:tr>
              <a:tr h="11840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000000"/>
                          </a:solidFill>
                          <a:effectLst/>
                          <a:latin typeface="Calibri" panose="020F0502020204030204" pitchFamily="34" charset="0"/>
                        </a:rPr>
                        <a:t>CURRENT FYE PROPOSED LEVY, NET OF RESERVE %</a:t>
                      </a:r>
                    </a:p>
                  </a:txBody>
                  <a:tcPr marL="5638" marR="5638" marT="5638" marB="0" anchor="b">
                    <a:lnL>
                      <a:noFill/>
                    </a:lnL>
                    <a:lnR>
                      <a:noFill/>
                    </a:lnR>
                    <a:lnT>
                      <a:noFill/>
                    </a:lnT>
                    <a:lnB>
                      <a:noFill/>
                    </a:lnB>
                  </a:tcPr>
                </a:tc>
                <a:tc>
                  <a:txBody>
                    <a:bodyPr/>
                    <a:lstStyle/>
                    <a:p>
                      <a:pPr algn="r" fontAlgn="ctr"/>
                      <a:r>
                        <a:rPr lang="en-US" sz="600" b="0" i="0" u="none" strike="noStrike">
                          <a:solidFill>
                            <a:srgbClr val="535555"/>
                          </a:solidFill>
                          <a:effectLst/>
                          <a:latin typeface="Arial" panose="020B0604020202020204" pitchFamily="34" charset="0"/>
                        </a:rPr>
                        <a:t>0.00%</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-2.06%</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1.11%</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1.11%</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1.10%</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1.10%</a:t>
                      </a:r>
                    </a:p>
                  </a:txBody>
                  <a:tcPr marL="5638" marR="5638" marT="5638" marB="0" anchor="ctr">
                    <a:lnL>
                      <a:noFill/>
                    </a:lnL>
                    <a:lnR>
                      <a:noFill/>
                    </a:lnR>
                    <a:lnT>
                      <a:noFill/>
                    </a:lnT>
                    <a:lnB>
                      <a:noFill/>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916000583"/>
                  </a:ext>
                </a:extLst>
              </a:tr>
              <a:tr h="11840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1" i="0" u="none" strike="noStrike">
                          <a:solidFill>
                            <a:srgbClr val="000000"/>
                          </a:solidFill>
                          <a:effectLst/>
                          <a:latin typeface="Calibri" panose="020F0502020204030204" pitchFamily="34" charset="0"/>
                        </a:rPr>
                        <a:t>TAX LEVY LIMIT %</a:t>
                      </a:r>
                    </a:p>
                  </a:txBody>
                  <a:tcPr marL="5638" marR="5638" marT="5638" marB="0" anchor="b">
                    <a:lnL>
                      <a:noFill/>
                    </a:lnL>
                    <a:lnR>
                      <a:noFill/>
                    </a:lnR>
                    <a:lnT>
                      <a:noFill/>
                    </a:lnT>
                    <a:lnB>
                      <a:noFill/>
                    </a:lnB>
                  </a:tcPr>
                </a:tc>
                <a:tc>
                  <a:txBody>
                    <a:bodyPr/>
                    <a:lstStyle/>
                    <a:p>
                      <a:pPr algn="r" fontAlgn="ctr"/>
                      <a:r>
                        <a:rPr lang="en-US" sz="600" b="1" i="0" u="none" strike="noStrike">
                          <a:solidFill>
                            <a:srgbClr val="535555"/>
                          </a:solidFill>
                          <a:effectLst/>
                          <a:latin typeface="Arial" panose="020B0604020202020204" pitchFamily="34" charset="0"/>
                        </a:rPr>
                        <a:t>2.23%</a:t>
                      </a:r>
                    </a:p>
                  </a:txBody>
                  <a:tcPr marL="5638" marR="5638" marT="5638" marB="0" anchor="ctr">
                    <a:lnL>
                      <a:noFill/>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1.60%</a:t>
                      </a:r>
                    </a:p>
                  </a:txBody>
                  <a:tcPr marL="5638" marR="5638" marT="5638" marB="0" anchor="ctr">
                    <a:lnL>
                      <a:noFill/>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1.11%</a:t>
                      </a:r>
                    </a:p>
                  </a:txBody>
                  <a:tcPr marL="5638" marR="5638" marT="5638" marB="0" anchor="ctr">
                    <a:lnL>
                      <a:noFill/>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1.11%</a:t>
                      </a:r>
                    </a:p>
                  </a:txBody>
                  <a:tcPr marL="5638" marR="5638" marT="5638" marB="0" anchor="ctr">
                    <a:lnL>
                      <a:noFill/>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1.10%</a:t>
                      </a:r>
                    </a:p>
                  </a:txBody>
                  <a:tcPr marL="5638" marR="5638" marT="5638" marB="0" anchor="ctr">
                    <a:lnL>
                      <a:noFill/>
                    </a:lnL>
                    <a:lnR>
                      <a:noFill/>
                    </a:lnR>
                    <a:lnT>
                      <a:noFill/>
                    </a:lnT>
                    <a:lnB>
                      <a:noFill/>
                    </a:lnB>
                    <a:solidFill>
                      <a:srgbClr val="FFFFFF"/>
                    </a:solidFill>
                  </a:tcPr>
                </a:tc>
                <a:tc>
                  <a:txBody>
                    <a:bodyPr/>
                    <a:lstStyle/>
                    <a:p>
                      <a:pPr algn="r" fontAlgn="ctr"/>
                      <a:r>
                        <a:rPr lang="en-US" sz="600" b="1" i="0" u="none" strike="noStrike">
                          <a:solidFill>
                            <a:srgbClr val="535555"/>
                          </a:solidFill>
                          <a:effectLst/>
                          <a:latin typeface="Arial" panose="020B0604020202020204" pitchFamily="34" charset="0"/>
                        </a:rPr>
                        <a:t>1.10%</a:t>
                      </a:r>
                    </a:p>
                  </a:txBody>
                  <a:tcPr marL="5638" marR="5638" marT="5638" marB="0" anchor="ctr">
                    <a:lnL>
                      <a:noFill/>
                    </a:lnL>
                    <a:lnR>
                      <a:noFill/>
                    </a:lnR>
                    <a:lnT>
                      <a:noFill/>
                    </a:lnT>
                    <a:lnB>
                      <a:noFill/>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556087319"/>
                  </a:ext>
                </a:extLst>
              </a:tr>
              <a:tr h="118406">
                <a:tc>
                  <a:txBody>
                    <a:bodyPr/>
                    <a:lstStyle/>
                    <a:p>
                      <a:pPr algn="l" fontAlgn="b"/>
                      <a:r>
                        <a:rPr lang="en-US" sz="700" b="0" i="0" u="none" strike="noStrike">
                          <a:solidFill>
                            <a:srgbClr val="262626"/>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600" b="0" i="0" u="none" strike="noStrike">
                          <a:solidFill>
                            <a:srgbClr val="000000"/>
                          </a:solidFill>
                          <a:effectLst/>
                          <a:latin typeface="Calibri" panose="020F0502020204030204" pitchFamily="34" charset="0"/>
                        </a:rPr>
                        <a:t>DIFFERENCE BETWEEN TAX LEVY LIMIT AND PROPOSED LEVY</a:t>
                      </a:r>
                    </a:p>
                  </a:txBody>
                  <a:tcPr marL="5638" marR="5638" marT="5638" marB="0" anchor="b">
                    <a:lnL>
                      <a:noFill/>
                    </a:lnL>
                    <a:lnR>
                      <a:noFill/>
                    </a:lnR>
                    <a:lnT>
                      <a:noFill/>
                    </a:lnT>
                    <a:lnB>
                      <a:noFill/>
                    </a:lnB>
                  </a:tcPr>
                </a:tc>
                <a:tc>
                  <a:txBody>
                    <a:bodyPr/>
                    <a:lstStyle/>
                    <a:p>
                      <a:pPr algn="r" fontAlgn="ctr"/>
                      <a:r>
                        <a:rPr lang="en-US" sz="600" b="0" i="0" u="none" strike="noStrike">
                          <a:solidFill>
                            <a:srgbClr val="535555"/>
                          </a:solidFill>
                          <a:effectLst/>
                          <a:latin typeface="Arial" panose="020B0604020202020204" pitchFamily="34" charset="0"/>
                        </a:rPr>
                        <a:t>$993,377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$1,630,351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$84 </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a:t>
                      </a:r>
                    </a:p>
                  </a:txBody>
                  <a:tcPr marL="5638" marR="5638" marT="5638" marB="0" anchor="ctr">
                    <a:lnL>
                      <a:noFill/>
                    </a:lnL>
                    <a:lnR>
                      <a:noFill/>
                    </a:lnR>
                    <a:lnT>
                      <a:noFill/>
                    </a:lnT>
                    <a:lnB>
                      <a:noFill/>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a:noFill/>
                    </a:lnB>
                    <a:solidFill>
                      <a:srgbClr val="FFFFFF"/>
                    </a:solidFill>
                  </a:tcPr>
                </a:tc>
                <a:tc>
                  <a:txBody>
                    <a:bodyPr/>
                    <a:lstStyle/>
                    <a:p>
                      <a:pPr algn="l" fontAlgn="ctr"/>
                      <a:r>
                        <a:rPr lang="en-US" sz="700" b="1" i="0" u="none" strike="noStrike">
                          <a:solidFill>
                            <a:srgbClr val="262626"/>
                          </a:solidFill>
                          <a:effectLst/>
                          <a:latin typeface="Arial" panose="020B0604020202020204" pitchFamily="34" charset="0"/>
                        </a:rPr>
                        <a:t> </a:t>
                      </a:r>
                    </a:p>
                  </a:txBody>
                  <a:tcPr marL="5638" marR="5638" marT="563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770132847"/>
                  </a:ext>
                </a:extLst>
              </a:tr>
              <a:tr h="113896">
                <a:tc>
                  <a:txBody>
                    <a:bodyPr/>
                    <a:lstStyle/>
                    <a:p>
                      <a:pPr algn="l" fontAlgn="b"/>
                      <a:r>
                        <a:rPr lang="en-US" sz="700" b="0" i="0" u="none" strike="noStrike">
                          <a:solidFill>
                            <a:srgbClr val="808000"/>
                          </a:solidFill>
                          <a:effectLst/>
                          <a:latin typeface="Arial" panose="020B0604020202020204" pitchFamily="34" charset="0"/>
                        </a:rPr>
                        <a:t> </a:t>
                      </a:r>
                    </a:p>
                  </a:txBody>
                  <a:tcPr marL="5638" marR="5638" marT="563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0000"/>
                          </a:solidFill>
                          <a:effectLst/>
                          <a:latin typeface="Calibri" panose="020F0502020204030204" pitchFamily="34" charset="0"/>
                        </a:rPr>
                        <a:t>YEAR OVER YEAR CHANGE IN CURRENT FYE PROPOSED LEVY</a:t>
                      </a:r>
                    </a:p>
                  </a:txBody>
                  <a:tcPr marL="5638" marR="5638" marT="56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600" b="0" i="0" u="none" strike="noStrike">
                          <a:solidFill>
                            <a:srgbClr val="535555"/>
                          </a:solidFill>
                          <a:effectLst/>
                          <a:latin typeface="Arial" panose="020B0604020202020204" pitchFamily="34" charset="0"/>
                        </a:rPr>
                        <a:t>$0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($916,370)</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$483,545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$488,903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$489,236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600" b="0" i="0" u="none" strike="noStrike">
                          <a:solidFill>
                            <a:srgbClr val="535555"/>
                          </a:solidFill>
                          <a:effectLst/>
                          <a:latin typeface="Arial" panose="020B0604020202020204" pitchFamily="34" charset="0"/>
                        </a:rPr>
                        <a:t>$494,622 </a:t>
                      </a:r>
                    </a:p>
                  </a:txBody>
                  <a:tcPr marL="5638" marR="5638" marT="5638"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00" b="0" i="0" u="none" strike="noStrike" dirty="0">
                          <a:solidFill>
                            <a:srgbClr val="808000"/>
                          </a:solidFill>
                          <a:effectLst/>
                          <a:latin typeface="Arial" panose="020B0604020202020204" pitchFamily="34" charset="0"/>
                        </a:rPr>
                        <a:t> </a:t>
                      </a:r>
                    </a:p>
                  </a:txBody>
                  <a:tcPr marL="5638" marR="5638" marT="5638"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93964384"/>
                  </a:ext>
                </a:extLst>
              </a:tr>
            </a:tbl>
          </a:graphicData>
        </a:graphic>
      </p:graphicFrame>
      <p:sp>
        <p:nvSpPr>
          <p:cNvPr id="11" name="Slide Number Placeholder 10">
            <a:extLst>
              <a:ext uri="{FF2B5EF4-FFF2-40B4-BE49-F238E27FC236}">
                <a16:creationId xmlns:a16="http://schemas.microsoft.com/office/drawing/2014/main" id="{EB441798-64B6-42B9-8529-FF27D0B18CC3}"/>
              </a:ext>
            </a:extLst>
          </p:cNvPr>
          <p:cNvSpPr>
            <a:spLocks noGrp="1"/>
          </p:cNvSpPr>
          <p:nvPr>
            <p:ph type="sldNum" sz="quarter" idx="12"/>
          </p:nvPr>
        </p:nvSpPr>
        <p:spPr/>
        <p:txBody>
          <a:bodyPr/>
          <a:lstStyle/>
          <a:p>
            <a:fld id="{9D5AA11D-D25D-4D39-A910-F07806177BA5}" type="slidenum">
              <a:rPr lang="en-US" smtClean="0"/>
              <a:t>14</a:t>
            </a:fld>
            <a:endParaRPr lang="en-US"/>
          </a:p>
        </p:txBody>
      </p:sp>
    </p:spTree>
    <p:extLst>
      <p:ext uri="{BB962C8B-B14F-4D97-AF65-F5344CB8AC3E}">
        <p14:creationId xmlns:p14="http://schemas.microsoft.com/office/powerpoint/2010/main" val="1113448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A20D-B47C-4225-A0E3-631AE690895A}"/>
              </a:ext>
            </a:extLst>
          </p:cNvPr>
          <p:cNvSpPr>
            <a:spLocks noGrp="1"/>
          </p:cNvSpPr>
          <p:nvPr>
            <p:ph type="title"/>
          </p:nvPr>
        </p:nvSpPr>
        <p:spPr>
          <a:xfrm>
            <a:off x="839788" y="457200"/>
            <a:ext cx="4445276" cy="1600200"/>
          </a:xfrm>
        </p:spPr>
        <p:txBody>
          <a:bodyPr>
            <a:normAutofit fontScale="90000"/>
          </a:bodyPr>
          <a:lstStyle/>
          <a:p>
            <a:pPr>
              <a:lnSpc>
                <a:spcPct val="107000"/>
              </a:lnSpc>
              <a:spcBef>
                <a:spcPts val="1200"/>
              </a:spcBef>
            </a:pP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sz="2200" dirty="0"/>
          </a:p>
        </p:txBody>
      </p:sp>
      <p:sp>
        <p:nvSpPr>
          <p:cNvPr id="4" name="Text Placeholder 3">
            <a:extLst>
              <a:ext uri="{FF2B5EF4-FFF2-40B4-BE49-F238E27FC236}">
                <a16:creationId xmlns:a16="http://schemas.microsoft.com/office/drawing/2014/main" id="{7354BB77-1FF5-4D3C-A962-64DDEEB17869}"/>
              </a:ext>
            </a:extLst>
          </p:cNvPr>
          <p:cNvSpPr>
            <a:spLocks noGrp="1"/>
          </p:cNvSpPr>
          <p:nvPr>
            <p:ph type="body" sz="half" idx="2"/>
          </p:nvPr>
        </p:nvSpPr>
        <p:spPr>
          <a:xfrm>
            <a:off x="906900" y="1406892"/>
            <a:ext cx="10787353" cy="1176918"/>
          </a:xfrm>
        </p:spPr>
        <p:txBody>
          <a:bodyPr>
            <a:normAutofit fontScale="55000" lnSpcReduction="20000"/>
          </a:bodyPr>
          <a:lstStyle/>
          <a:p>
            <a:pPr marL="0" marR="0">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Salaries and Benefits make up the largest portion of the General Fund Budget.  BOCES Services are also a large portion.  The following assumptions were used to project expenditures for the next four (4) years.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Salary increases range from 2% to step increment plus 2%.  Contracts currently under negotiations may have an additional impact on future year salary increases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Benefit increases include: 5% increase in health insurance costs, retirement system contribution remain flat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Arial" panose="020B0604020202020204" pitchFamily="34" charset="0"/>
                <a:ea typeface="Calibri" panose="020F0502020204030204" pitchFamily="34" charset="0"/>
              </a:rPr>
              <a:t>Debt service on the voter approved $54 million dollar Capital Improvement project</a:t>
            </a:r>
            <a:endParaRPr lang="en-US" dirty="0"/>
          </a:p>
        </p:txBody>
      </p:sp>
      <p:sp>
        <p:nvSpPr>
          <p:cNvPr id="6" name="TextBox 5">
            <a:extLst>
              <a:ext uri="{FF2B5EF4-FFF2-40B4-BE49-F238E27FC236}">
                <a16:creationId xmlns:a16="http://schemas.microsoft.com/office/drawing/2014/main" id="{40E03F12-15FB-4F6D-BBBD-1031D6AE184B}"/>
              </a:ext>
            </a:extLst>
          </p:cNvPr>
          <p:cNvSpPr txBox="1"/>
          <p:nvPr/>
        </p:nvSpPr>
        <p:spPr>
          <a:xfrm>
            <a:off x="839788" y="567267"/>
            <a:ext cx="9464178" cy="829138"/>
          </a:xfrm>
          <a:prstGeom prst="rect">
            <a:avLst/>
          </a:prstGeom>
          <a:noFill/>
        </p:spPr>
        <p:txBody>
          <a:bodyPr wrap="square">
            <a:spAutoFit/>
          </a:bodyPr>
          <a:lstStyle/>
          <a:p>
            <a:pPr marL="0" marR="0">
              <a:lnSpc>
                <a:spcPct val="107000"/>
              </a:lnSpc>
              <a:spcBef>
                <a:spcPts val="200"/>
              </a:spcBef>
              <a:spcAft>
                <a:spcPts val="0"/>
              </a:spcAft>
            </a:pPr>
            <a:r>
              <a:rPr lang="en-US" sz="2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Expenditure Projections</a:t>
            </a:r>
          </a:p>
          <a:p>
            <a:pPr marL="0" marR="0">
              <a:lnSpc>
                <a:spcPct val="107000"/>
              </a:lnSpc>
              <a:spcBef>
                <a:spcPts val="200"/>
              </a:spcBef>
              <a:spcAft>
                <a:spcPts val="0"/>
              </a:spcAft>
            </a:pPr>
            <a:r>
              <a:rPr lang="en-US" sz="1600" b="1" dirty="0">
                <a:solidFill>
                  <a:srgbClr val="2F5496"/>
                </a:solidFill>
                <a:latin typeface="Arial" panose="020B0604020202020204" pitchFamily="34" charset="0"/>
                <a:ea typeface="Times New Roman" panose="02020603050405020304" pitchFamily="18" charset="0"/>
                <a:cs typeface="Times New Roman" panose="02020603050405020304" pitchFamily="18" charset="0"/>
              </a:rPr>
              <a:t>Assumptions</a:t>
            </a:r>
            <a:endParaRPr lang="en-US"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1" name="Slide Number Placeholder 10">
            <a:extLst>
              <a:ext uri="{FF2B5EF4-FFF2-40B4-BE49-F238E27FC236}">
                <a16:creationId xmlns:a16="http://schemas.microsoft.com/office/drawing/2014/main" id="{1D51A94A-8C0A-44A1-83D8-B72EB80FA27B}"/>
              </a:ext>
            </a:extLst>
          </p:cNvPr>
          <p:cNvSpPr>
            <a:spLocks noGrp="1"/>
          </p:cNvSpPr>
          <p:nvPr>
            <p:ph type="sldNum" sz="quarter" idx="12"/>
          </p:nvPr>
        </p:nvSpPr>
        <p:spPr/>
        <p:txBody>
          <a:bodyPr/>
          <a:lstStyle/>
          <a:p>
            <a:fld id="{9D5AA11D-D25D-4D39-A910-F07806177BA5}" type="slidenum">
              <a:rPr lang="en-US" smtClean="0"/>
              <a:t>15</a:t>
            </a:fld>
            <a:endParaRPr lang="en-US"/>
          </a:p>
        </p:txBody>
      </p:sp>
      <p:graphicFrame>
        <p:nvGraphicFramePr>
          <p:cNvPr id="5" name="Table 4">
            <a:extLst>
              <a:ext uri="{FF2B5EF4-FFF2-40B4-BE49-F238E27FC236}">
                <a16:creationId xmlns:a16="http://schemas.microsoft.com/office/drawing/2014/main" id="{2B460DAC-1CED-4231-9E84-48203912E097}"/>
              </a:ext>
            </a:extLst>
          </p:cNvPr>
          <p:cNvGraphicFramePr>
            <a:graphicFrameLocks noGrp="1"/>
          </p:cNvGraphicFramePr>
          <p:nvPr/>
        </p:nvGraphicFramePr>
        <p:xfrm>
          <a:off x="836283" y="2170570"/>
          <a:ext cx="10519435" cy="3661447"/>
        </p:xfrm>
        <a:graphic>
          <a:graphicData uri="http://schemas.openxmlformats.org/drawingml/2006/table">
            <a:tbl>
              <a:tblPr/>
              <a:tblGrid>
                <a:gridCol w="397060">
                  <a:extLst>
                    <a:ext uri="{9D8B030D-6E8A-4147-A177-3AD203B41FA5}">
                      <a16:colId xmlns:a16="http://schemas.microsoft.com/office/drawing/2014/main" val="2874097370"/>
                    </a:ext>
                  </a:extLst>
                </a:gridCol>
                <a:gridCol w="2166563">
                  <a:extLst>
                    <a:ext uri="{9D8B030D-6E8A-4147-A177-3AD203B41FA5}">
                      <a16:colId xmlns:a16="http://schemas.microsoft.com/office/drawing/2014/main" val="2747240712"/>
                    </a:ext>
                  </a:extLst>
                </a:gridCol>
                <a:gridCol w="38360">
                  <a:extLst>
                    <a:ext uri="{9D8B030D-6E8A-4147-A177-3AD203B41FA5}">
                      <a16:colId xmlns:a16="http://schemas.microsoft.com/office/drawing/2014/main" val="3703917005"/>
                    </a:ext>
                  </a:extLst>
                </a:gridCol>
                <a:gridCol w="845909">
                  <a:extLst>
                    <a:ext uri="{9D8B030D-6E8A-4147-A177-3AD203B41FA5}">
                      <a16:colId xmlns:a16="http://schemas.microsoft.com/office/drawing/2014/main" val="1048667214"/>
                    </a:ext>
                  </a:extLst>
                </a:gridCol>
                <a:gridCol w="845909">
                  <a:extLst>
                    <a:ext uri="{9D8B030D-6E8A-4147-A177-3AD203B41FA5}">
                      <a16:colId xmlns:a16="http://schemas.microsoft.com/office/drawing/2014/main" val="436814709"/>
                    </a:ext>
                  </a:extLst>
                </a:gridCol>
                <a:gridCol w="485535">
                  <a:extLst>
                    <a:ext uri="{9D8B030D-6E8A-4147-A177-3AD203B41FA5}">
                      <a16:colId xmlns:a16="http://schemas.microsoft.com/office/drawing/2014/main" val="4274094145"/>
                    </a:ext>
                  </a:extLst>
                </a:gridCol>
                <a:gridCol w="845909">
                  <a:extLst>
                    <a:ext uri="{9D8B030D-6E8A-4147-A177-3AD203B41FA5}">
                      <a16:colId xmlns:a16="http://schemas.microsoft.com/office/drawing/2014/main" val="1335422125"/>
                    </a:ext>
                  </a:extLst>
                </a:gridCol>
                <a:gridCol w="485535">
                  <a:extLst>
                    <a:ext uri="{9D8B030D-6E8A-4147-A177-3AD203B41FA5}">
                      <a16:colId xmlns:a16="http://schemas.microsoft.com/office/drawing/2014/main" val="4062549630"/>
                    </a:ext>
                  </a:extLst>
                </a:gridCol>
                <a:gridCol w="845909">
                  <a:extLst>
                    <a:ext uri="{9D8B030D-6E8A-4147-A177-3AD203B41FA5}">
                      <a16:colId xmlns:a16="http://schemas.microsoft.com/office/drawing/2014/main" val="997078385"/>
                    </a:ext>
                  </a:extLst>
                </a:gridCol>
                <a:gridCol w="485535">
                  <a:extLst>
                    <a:ext uri="{9D8B030D-6E8A-4147-A177-3AD203B41FA5}">
                      <a16:colId xmlns:a16="http://schemas.microsoft.com/office/drawing/2014/main" val="3494075984"/>
                    </a:ext>
                  </a:extLst>
                </a:gridCol>
                <a:gridCol w="845909">
                  <a:extLst>
                    <a:ext uri="{9D8B030D-6E8A-4147-A177-3AD203B41FA5}">
                      <a16:colId xmlns:a16="http://schemas.microsoft.com/office/drawing/2014/main" val="2450512392"/>
                    </a:ext>
                  </a:extLst>
                </a:gridCol>
                <a:gridCol w="485535">
                  <a:extLst>
                    <a:ext uri="{9D8B030D-6E8A-4147-A177-3AD203B41FA5}">
                      <a16:colId xmlns:a16="http://schemas.microsoft.com/office/drawing/2014/main" val="2871583359"/>
                    </a:ext>
                  </a:extLst>
                </a:gridCol>
                <a:gridCol w="845909">
                  <a:extLst>
                    <a:ext uri="{9D8B030D-6E8A-4147-A177-3AD203B41FA5}">
                      <a16:colId xmlns:a16="http://schemas.microsoft.com/office/drawing/2014/main" val="1483692504"/>
                    </a:ext>
                  </a:extLst>
                </a:gridCol>
                <a:gridCol w="485535">
                  <a:extLst>
                    <a:ext uri="{9D8B030D-6E8A-4147-A177-3AD203B41FA5}">
                      <a16:colId xmlns:a16="http://schemas.microsoft.com/office/drawing/2014/main" val="1712456719"/>
                    </a:ext>
                  </a:extLst>
                </a:gridCol>
                <a:gridCol w="414323">
                  <a:extLst>
                    <a:ext uri="{9D8B030D-6E8A-4147-A177-3AD203B41FA5}">
                      <a16:colId xmlns:a16="http://schemas.microsoft.com/office/drawing/2014/main" val="895070149"/>
                    </a:ext>
                  </a:extLst>
                </a:gridCol>
              </a:tblGrid>
              <a:tr h="388827">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a:noFill/>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extLst>
                  <a:ext uri="{0D108BD9-81ED-4DB2-BD59-A6C34878D82A}">
                    <a16:rowId xmlns:a16="http://schemas.microsoft.com/office/drawing/2014/main" val="1954012954"/>
                  </a:ext>
                </a:extLst>
              </a:tr>
              <a:tr h="395307">
                <a:tc>
                  <a:txBody>
                    <a:bodyPr/>
                    <a:lstStyle/>
                    <a:p>
                      <a:pPr algn="l" fontAlgn="b"/>
                      <a:r>
                        <a:rPr lang="en-US" sz="14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gridSpan="14">
                  <a:txBody>
                    <a:bodyPr/>
                    <a:lstStyle/>
                    <a:p>
                      <a:pPr algn="ctr" fontAlgn="ctr"/>
                      <a:r>
                        <a:rPr lang="en-US" sz="1400" b="1" i="0" u="none" strike="noStrike">
                          <a:solidFill>
                            <a:srgbClr val="FFFFFF"/>
                          </a:solidFill>
                          <a:effectLst/>
                          <a:latin typeface="Arial" panose="020B0604020202020204" pitchFamily="34" charset="0"/>
                        </a:rPr>
                        <a:t>General (A) Fund </a:t>
                      </a:r>
                      <a:r>
                        <a:rPr lang="en-US" sz="1400" b="1" i="0" u="none" strike="noStrike">
                          <a:solidFill>
                            <a:srgbClr val="FFFFFF"/>
                          </a:solidFill>
                          <a:effectLst/>
                          <a:latin typeface="Calibri" panose="020F0502020204030204" pitchFamily="34" charset="0"/>
                        </a:rPr>
                        <a:t>│ </a:t>
                      </a:r>
                      <a:r>
                        <a:rPr lang="en-US" sz="1400" b="1" i="0" u="none" strike="noStrike">
                          <a:solidFill>
                            <a:srgbClr val="FFFFFF"/>
                          </a:solidFill>
                          <a:effectLst/>
                          <a:latin typeface="Arial" panose="020B0604020202020204" pitchFamily="34" charset="0"/>
                        </a:rPr>
                        <a:t>Expenditure Analysis</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272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4467018"/>
                  </a:ext>
                </a:extLst>
              </a:tr>
              <a:tr h="259218">
                <a:tc>
                  <a:txBody>
                    <a:bodyPr/>
                    <a:lstStyle/>
                    <a:p>
                      <a:pPr algn="l" fontAlgn="b"/>
                      <a:r>
                        <a:rPr lang="en-US" sz="11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gridSpan="14">
                  <a:txBody>
                    <a:bodyPr/>
                    <a:lstStyle/>
                    <a:p>
                      <a:pPr algn="ctr" fontAlgn="ctr"/>
                      <a:r>
                        <a:rPr lang="en-US" sz="1100" b="1" i="0" u="none" strike="noStrike">
                          <a:solidFill>
                            <a:srgbClr val="000000"/>
                          </a:solidFill>
                          <a:effectLst/>
                          <a:latin typeface="Arial" panose="020B0604020202020204" pitchFamily="34" charset="0"/>
                        </a:rPr>
                        <a:t>5 year projection -2</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79482267"/>
                  </a:ext>
                </a:extLst>
              </a:tr>
              <a:tr h="226816">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808000"/>
                          </a:solidFill>
                          <a:effectLst/>
                          <a:latin typeface="Arial" panose="020B060402020202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75342181"/>
                  </a:ext>
                </a:extLst>
              </a:tr>
              <a:tr h="174972">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l" fontAlgn="b"/>
                      <a:r>
                        <a:rPr lang="en-US" sz="700" b="0" i="0" u="none" strike="noStrike">
                          <a:solidFill>
                            <a:srgbClr val="808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808000"/>
                        </a:solidFill>
                        <a:effectLst/>
                        <a:latin typeface="Arial" panose="020B0604020202020204" pitchFamily="34" charset="0"/>
                      </a:endParaRP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1" i="0" u="none" strike="noStrike">
                          <a:solidFill>
                            <a:srgbClr val="FFFFFF"/>
                          </a:solidFill>
                          <a:effectLst/>
                          <a:latin typeface="Arial" panose="020B0604020202020204" pitchFamily="34" charset="0"/>
                        </a:rPr>
                        <a:t>BUDGET</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262729"/>
                    </a:solidFill>
                  </a:tcPr>
                </a:tc>
                <a:tc gridSpan="10">
                  <a:txBody>
                    <a:bodyPr/>
                    <a:lstStyle/>
                    <a:p>
                      <a:pPr algn="ctr" fontAlgn="ctr"/>
                      <a:r>
                        <a:rPr lang="en-US" sz="800" b="1" i="0" u="none" strike="noStrike">
                          <a:solidFill>
                            <a:srgbClr val="FFFFFF"/>
                          </a:solidFill>
                          <a:effectLst/>
                          <a:latin typeface="Arial" panose="020B0604020202020204" pitchFamily="34" charset="0"/>
                        </a:rPr>
                        <a:t>EXPENDITURE PROJECTIONS</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71727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800" b="1" i="0" u="none" strike="noStrike">
                          <a:solidFill>
                            <a:srgbClr val="808000"/>
                          </a:solidFill>
                          <a:effectLst/>
                          <a:latin typeface="Arial" panose="020B0604020202020204" pitchFamily="34" charset="0"/>
                        </a:rPr>
                        <a:t> </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14046158"/>
                  </a:ext>
                </a:extLst>
              </a:tr>
              <a:tr h="174972">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b"/>
                      <a:r>
                        <a:rPr lang="en-US" sz="700" b="1" i="0" u="none" strike="noStrike">
                          <a:solidFill>
                            <a:srgbClr val="808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700" b="1" i="0" u="none" strike="noStrike">
                        <a:solidFill>
                          <a:srgbClr val="808000"/>
                        </a:solidFill>
                        <a:effectLst/>
                        <a:latin typeface="Arial" panose="020B0604020202020204" pitchFamily="34" charset="0"/>
                      </a:endParaRP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1" i="0" u="none" strike="noStrike">
                          <a:solidFill>
                            <a:srgbClr val="FFFFFF"/>
                          </a:solidFill>
                          <a:effectLst/>
                          <a:latin typeface="Arial" panose="020B0604020202020204" pitchFamily="34" charset="0"/>
                        </a:rPr>
                        <a:t>2021</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262729"/>
                    </a:solidFill>
                  </a:tcPr>
                </a:tc>
                <a:tc>
                  <a:txBody>
                    <a:bodyPr/>
                    <a:lstStyle/>
                    <a:p>
                      <a:pPr algn="ctr" fontAlgn="ctr"/>
                      <a:r>
                        <a:rPr lang="en-US" sz="800" b="1" i="0" u="none" strike="noStrike">
                          <a:solidFill>
                            <a:srgbClr val="FFFFFF"/>
                          </a:solidFill>
                          <a:effectLst/>
                          <a:latin typeface="Arial" panose="020B0604020202020204" pitchFamily="34" charset="0"/>
                        </a:rPr>
                        <a:t>2022</a:t>
                      </a:r>
                    </a:p>
                  </a:txBody>
                  <a:tcPr marL="6480" marR="6480" marT="648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2023</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2024</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2025</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2026</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480" marR="6480" marT="64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808000"/>
                          </a:solidFill>
                          <a:effectLst/>
                          <a:latin typeface="Arial" panose="020B0604020202020204" pitchFamily="34" charset="0"/>
                        </a:rPr>
                        <a:t> </a:t>
                      </a:r>
                    </a:p>
                  </a:txBody>
                  <a:tcPr marL="6480" marR="6480" marT="6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71327348"/>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l" fontAlgn="b"/>
                      <a:r>
                        <a:rPr lang="en-US" sz="700" b="0" i="0" u="none" strike="noStrike">
                          <a:solidFill>
                            <a:srgbClr val="FFFFFF"/>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FFFFFF"/>
                        </a:solidFill>
                        <a:effectLst/>
                        <a:latin typeface="Arial" panose="020B0604020202020204" pitchFamily="34" charset="0"/>
                      </a:endParaRP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FFFFFF"/>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FFFFFF"/>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FFFFFF"/>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FFFFFF"/>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FFFFFF"/>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FFFFFF"/>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FFFFFF"/>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FFFFFF"/>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FFFFFF"/>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FFFFFF"/>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FFFFFF"/>
                          </a:solidFill>
                          <a:effectLst/>
                          <a:latin typeface="Arial" panose="020B060402020202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700" b="0" i="0" u="none" strike="noStrike">
                          <a:solidFill>
                            <a:srgbClr val="FFFFFF"/>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09915715"/>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Salaries</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$38,736,282 </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$39,384,564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1.67%</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$40,152,579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1.95%</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$40,935,955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1.95%</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$41,734,999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1.95%</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$42,550,023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1.95%</a:t>
                      </a: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28436963"/>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Benefits</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20,378,214 </a:t>
                      </a:r>
                    </a:p>
                  </a:txBody>
                  <a:tcPr marL="6480" marR="6480" marT="648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20,342,851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-0.17%</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20,953,137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3.00%</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21,581,731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3.00%</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22,229,183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3.00%</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22,896,058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3.00%</a:t>
                      </a:r>
                    </a:p>
                  </a:txBody>
                  <a:tcPr marL="6480" marR="6480" marT="64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15709634"/>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1" i="0" u="none" strike="noStrike">
                          <a:solidFill>
                            <a:srgbClr val="000000"/>
                          </a:solidFill>
                          <a:effectLst/>
                          <a:latin typeface="Arial" panose="020B0604020202020204" pitchFamily="34" charset="0"/>
                        </a:rPr>
                        <a:t>TOTAL SALARIES &amp; BENEFITS</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1" i="0" u="none" strike="noStrike">
                          <a:solidFill>
                            <a:srgbClr val="000000"/>
                          </a:solidFill>
                          <a:effectLst/>
                          <a:latin typeface="Arial" panose="020B0604020202020204" pitchFamily="34" charset="0"/>
                        </a:rPr>
                        <a:t>59,114,496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59,727,415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1.04%</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61,105,716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2.31%</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62,517,686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2.31%</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63,964,181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2.31%</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65,446,081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2.32%</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968240"/>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Arial" panose="020B0604020202020204" pitchFamily="34" charset="0"/>
                      </a:endParaRP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77445041"/>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Equipment and Capital Outlay</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661,500 </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661,500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661,500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661,500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661,500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661,500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61948055"/>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Contractual, Supplies and Other</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25,231,097 </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25,438,232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0.82%</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26,010,592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2.25%</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26,595,831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2.25%</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27,194,237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2.25%</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27,806,107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2.25%</a:t>
                      </a: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42522528"/>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Supplies</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2,285,043 </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2,310,623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1.12%</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2,310,623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2,310,623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2,310,623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2,310,623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47132549"/>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Debt Service Principal</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2,678,244 </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2,566,191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-4.18%</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2,566,191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2,566,191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2,566,191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2,566,191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7623204"/>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Debt Service Interest</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287,645 </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287,645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287,645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287,645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287,645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287,645 </a:t>
                      </a:r>
                    </a:p>
                  </a:txBody>
                  <a:tcPr marL="6480" marR="6480" marT="6480" marB="0" anchor="ctr">
                    <a:lnL>
                      <a:noFill/>
                    </a:lnL>
                    <a:lnR>
                      <a:noFill/>
                    </a:lnR>
                    <a:lnT>
                      <a:noFill/>
                    </a:lnT>
                    <a:lnB>
                      <a:noFill/>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6623105"/>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0" i="0" u="none" strike="noStrike">
                          <a:solidFill>
                            <a:srgbClr val="000000"/>
                          </a:solidFill>
                          <a:effectLst/>
                          <a:latin typeface="Arial" panose="020B0604020202020204" pitchFamily="34" charset="0"/>
                        </a:rPr>
                        <a:t>Interfund Transfers</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0" i="0" u="none" strike="noStrike">
                          <a:solidFill>
                            <a:srgbClr val="000000"/>
                          </a:solidFill>
                          <a:effectLst/>
                          <a:latin typeface="Arial" panose="020B0604020202020204" pitchFamily="34" charset="0"/>
                        </a:rPr>
                        <a:t>275,000 </a:t>
                      </a:r>
                    </a:p>
                  </a:txBody>
                  <a:tcPr marL="6480" marR="6480" marT="648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275,000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275,000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275,000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275,000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en-US" sz="800" b="0" i="0" u="none" strike="noStrike">
                          <a:solidFill>
                            <a:srgbClr val="000000"/>
                          </a:solidFill>
                          <a:effectLst/>
                          <a:latin typeface="Arial" panose="020B0604020202020204" pitchFamily="34" charset="0"/>
                        </a:rPr>
                        <a:t>275,000 </a:t>
                      </a:r>
                    </a:p>
                  </a:txBody>
                  <a:tcPr marL="6480" marR="6480" marT="64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0.00%</a:t>
                      </a:r>
                    </a:p>
                  </a:txBody>
                  <a:tcPr marL="6480" marR="6480" marT="648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61960114"/>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1" i="0" u="none" strike="noStrike">
                          <a:solidFill>
                            <a:srgbClr val="000000"/>
                          </a:solidFill>
                          <a:effectLst/>
                          <a:latin typeface="Arial" panose="020B0604020202020204" pitchFamily="34" charset="0"/>
                        </a:rPr>
                        <a:t>TOTAL ALL OTHER </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1" i="0" u="none" strike="noStrike">
                          <a:solidFill>
                            <a:srgbClr val="000000"/>
                          </a:solidFill>
                          <a:effectLst/>
                          <a:latin typeface="Arial" panose="020B0604020202020204" pitchFamily="34" charset="0"/>
                        </a:rPr>
                        <a:t>31,418,529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31,539,191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0.38%</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32,111,551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1.81%</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32,696,790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1.82%</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33,295,196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1.83%</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33,907,066 </a:t>
                      </a: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1.84%</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74316280"/>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l" fontAlgn="b"/>
                      <a:r>
                        <a:rPr lang="en-US" sz="8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Arial" panose="020B0604020202020204" pitchFamily="34" charset="0"/>
                      </a:endParaRP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800" b="0" i="0" u="none" strike="noStrike">
                          <a:solidFill>
                            <a:srgbClr val="000000"/>
                          </a:solidFill>
                          <a:effectLst/>
                          <a:latin typeface="Arial" panose="020B0604020202020204" pitchFamily="34" charset="0"/>
                        </a:rPr>
                        <a:t>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tcPr>
                </a:tc>
                <a:tc>
                  <a:txBody>
                    <a:bodyPr/>
                    <a:lstStyle/>
                    <a:p>
                      <a:pPr algn="l"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tcPr>
                </a:tc>
                <a:tc>
                  <a:txBody>
                    <a:bodyPr/>
                    <a:lstStyle/>
                    <a:p>
                      <a:pPr algn="l"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tcPr>
                </a:tc>
                <a:tc>
                  <a:txBody>
                    <a:bodyPr/>
                    <a:lstStyle/>
                    <a:p>
                      <a:pPr algn="l" fontAlgn="ctr"/>
                      <a:endParaRPr lang="en-US" sz="800" b="0" i="0" u="none" strike="noStrike">
                        <a:solidFill>
                          <a:srgbClr val="000000"/>
                        </a:solidFill>
                        <a:effectLst/>
                        <a:latin typeface="Arial" panose="020B0604020202020204" pitchFamily="34" charset="0"/>
                      </a:endParaRPr>
                    </a:p>
                  </a:txBody>
                  <a:tcPr marL="6480" marR="6480" marT="64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 </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73267989"/>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r" fontAlgn="ctr"/>
                      <a:r>
                        <a:rPr lang="en-US" sz="800" b="1" i="0" u="none" strike="noStrike">
                          <a:solidFill>
                            <a:srgbClr val="000000"/>
                          </a:solidFill>
                          <a:effectLst/>
                          <a:latin typeface="Arial" panose="020B0604020202020204" pitchFamily="34" charset="0"/>
                        </a:rPr>
                        <a:t>TOTAL EXPENDITURES</a:t>
                      </a:r>
                    </a:p>
                  </a:txBody>
                  <a:tcPr marL="6480" marR="6480" marT="64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endParaRPr lang="en-US" sz="800" b="1" i="0" u="none" strike="noStrike">
                        <a:solidFill>
                          <a:srgbClr val="000000"/>
                        </a:solidFill>
                        <a:effectLst/>
                        <a:latin typeface="Arial" panose="020B0604020202020204" pitchFamily="34" charset="0"/>
                      </a:endParaRPr>
                    </a:p>
                  </a:txBody>
                  <a:tcPr marL="6480" marR="6480" marT="648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sz="800" b="1" i="0" u="none" strike="noStrike">
                          <a:solidFill>
                            <a:srgbClr val="000000"/>
                          </a:solidFill>
                          <a:effectLst/>
                          <a:latin typeface="Arial" panose="020B0604020202020204" pitchFamily="34" charset="0"/>
                        </a:rPr>
                        <a:t>$90,533,025 </a:t>
                      </a:r>
                    </a:p>
                  </a:txBody>
                  <a:tcPr marL="6480" marR="6480" marT="64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$91,266,606 </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0.81%</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$93,217,267 </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2.14%</a:t>
                      </a:r>
                    </a:p>
                  </a:txBody>
                  <a:tcPr marL="6480" marR="6480" marT="6480" marB="0" anchor="ctr">
                    <a:lnL>
                      <a:noFill/>
                    </a:lnL>
                    <a:lnR>
                      <a:noFill/>
                    </a:lnR>
                    <a:lnT w="6350" cap="flat" cmpd="sng" algn="ctr">
                      <a:solidFill>
                        <a:srgbClr val="262626"/>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$95,214,476 </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2.14%</a:t>
                      </a:r>
                    </a:p>
                  </a:txBody>
                  <a:tcPr marL="6480" marR="6480" marT="6480" marB="0" anchor="ctr">
                    <a:lnL>
                      <a:noFill/>
                    </a:lnL>
                    <a:lnR>
                      <a:noFill/>
                    </a:lnR>
                    <a:lnT w="6350" cap="flat" cmpd="sng" algn="ctr">
                      <a:solidFill>
                        <a:srgbClr val="262626"/>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$97,259,377 </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2.15%</a:t>
                      </a:r>
                    </a:p>
                  </a:txBody>
                  <a:tcPr marL="6480" marR="6480" marT="6480" marB="0" anchor="ctr">
                    <a:lnL>
                      <a:noFill/>
                    </a:lnL>
                    <a:lnR>
                      <a:noFill/>
                    </a:lnR>
                    <a:lnT w="6350" cap="flat" cmpd="sng" algn="ctr">
                      <a:solidFill>
                        <a:srgbClr val="262626"/>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800" b="1" i="0" u="none" strike="noStrike">
                          <a:solidFill>
                            <a:srgbClr val="000000"/>
                          </a:solidFill>
                          <a:effectLst/>
                          <a:latin typeface="Arial" panose="020B0604020202020204" pitchFamily="34" charset="0"/>
                        </a:rPr>
                        <a:t>$99,353,147 </a:t>
                      </a:r>
                    </a:p>
                  </a:txBody>
                  <a:tcPr marL="6480" marR="6480" marT="648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Arial" panose="020B0604020202020204" pitchFamily="34" charset="0"/>
                        </a:rPr>
                        <a:t>2.15%</a:t>
                      </a:r>
                    </a:p>
                  </a:txBody>
                  <a:tcPr marL="6480" marR="6480" marT="6480" marB="0" anchor="ctr">
                    <a:lnL>
                      <a:noFill/>
                    </a:lnL>
                    <a:lnR w="6350" cap="flat" cmpd="sng" algn="ctr">
                      <a:solidFill>
                        <a:srgbClr val="000000"/>
                      </a:solidFill>
                      <a:prstDash val="solid"/>
                      <a:round/>
                      <a:headEnd type="none" w="med" len="med"/>
                      <a:tailEnd type="none" w="med" len="med"/>
                    </a:lnR>
                    <a:lnT w="6350" cap="flat" cmpd="sng" algn="ctr">
                      <a:solidFill>
                        <a:srgbClr val="262626"/>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55206618"/>
                  </a:ext>
                </a:extLst>
              </a:tr>
              <a:tr h="136089">
                <a:tc>
                  <a:txBody>
                    <a:bodyPr/>
                    <a:lstStyle/>
                    <a:p>
                      <a:pPr algn="l" fontAlgn="b"/>
                      <a:r>
                        <a:rPr lang="en-US" sz="700" b="0" i="0" u="none" strike="noStrike">
                          <a:solidFill>
                            <a:srgbClr val="000000"/>
                          </a:solidFill>
                          <a:effectLst/>
                          <a:latin typeface="Calibri" panose="020F050202020403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solidFill>
                      <a:srgbClr val="E3E3E3"/>
                    </a:solidFill>
                  </a:tcPr>
                </a:tc>
                <a:tc>
                  <a:txBody>
                    <a:bodyPr/>
                    <a:lstStyle/>
                    <a:p>
                      <a:pPr algn="l" fontAlgn="b"/>
                      <a:r>
                        <a:rPr lang="en-US" sz="700" b="0" i="0" u="none" strike="noStrike">
                          <a:solidFill>
                            <a:srgbClr val="535555"/>
                          </a:solidFill>
                          <a:effectLst/>
                          <a:latin typeface="Arial" panose="020B0604020202020204" pitchFamily="34" charset="0"/>
                        </a:rPr>
                        <a:t> </a:t>
                      </a:r>
                    </a:p>
                  </a:txBody>
                  <a:tcPr marL="6480" marR="6480" marT="64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535555"/>
                        </a:solidFill>
                        <a:effectLst/>
                        <a:latin typeface="Arial" panose="020B0604020202020204" pitchFamily="34" charset="0"/>
                      </a:endParaRPr>
                    </a:p>
                  </a:txBody>
                  <a:tcPr marL="6480" marR="6480" marT="6480" marB="0" anchor="b">
                    <a:lnL>
                      <a:noFill/>
                    </a:lnL>
                    <a:lnR>
                      <a:noFill/>
                    </a:lnR>
                    <a:lnT>
                      <a:noFill/>
                    </a:lnT>
                    <a:lnB>
                      <a:noFill/>
                    </a:lnB>
                  </a:tcPr>
                </a:tc>
                <a:tc>
                  <a:txBody>
                    <a:bodyPr/>
                    <a:lstStyle/>
                    <a:p>
                      <a:pPr algn="l" fontAlgn="b"/>
                      <a:endParaRPr lang="en-US" sz="700" b="0" i="0" u="none" strike="noStrike">
                        <a:solidFill>
                          <a:srgbClr val="535555"/>
                        </a:solidFill>
                        <a:effectLst/>
                        <a:latin typeface="Arial" panose="020B0604020202020204" pitchFamily="34" charset="0"/>
                      </a:endParaRPr>
                    </a:p>
                  </a:txBody>
                  <a:tcPr marL="6480" marR="6480" marT="648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535555"/>
                        </a:solidFill>
                        <a:effectLst/>
                        <a:latin typeface="Arial" panose="020B0604020202020204" pitchFamily="34" charset="0"/>
                      </a:endParaRPr>
                    </a:p>
                  </a:txBody>
                  <a:tcPr marL="6480" marR="6480" marT="648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535555"/>
                        </a:solidFill>
                        <a:effectLst/>
                        <a:latin typeface="Arial" panose="020B0604020202020204" pitchFamily="34" charset="0"/>
                      </a:endParaRPr>
                    </a:p>
                  </a:txBody>
                  <a:tcPr marL="6480" marR="6480" marT="648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535555"/>
                        </a:solidFill>
                        <a:effectLst/>
                        <a:latin typeface="Arial" panose="020B0604020202020204" pitchFamily="34" charset="0"/>
                      </a:endParaRPr>
                    </a:p>
                  </a:txBody>
                  <a:tcPr marL="6480" marR="6480" marT="648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535555"/>
                        </a:solidFill>
                        <a:effectLst/>
                        <a:latin typeface="Arial" panose="020B0604020202020204" pitchFamily="34" charset="0"/>
                      </a:endParaRPr>
                    </a:p>
                  </a:txBody>
                  <a:tcPr marL="6480" marR="6480" marT="648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535555"/>
                        </a:solidFill>
                        <a:effectLst/>
                        <a:latin typeface="Arial" panose="020B0604020202020204" pitchFamily="34" charset="0"/>
                      </a:endParaRPr>
                    </a:p>
                  </a:txBody>
                  <a:tcPr marL="6480" marR="6480" marT="648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535555"/>
                        </a:solidFill>
                        <a:effectLst/>
                        <a:latin typeface="Arial" panose="020B0604020202020204" pitchFamily="34" charset="0"/>
                      </a:endParaRPr>
                    </a:p>
                  </a:txBody>
                  <a:tcPr marL="6480" marR="6480" marT="648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535555"/>
                        </a:solidFill>
                        <a:effectLst/>
                        <a:latin typeface="Arial" panose="020B0604020202020204" pitchFamily="34" charset="0"/>
                      </a:endParaRPr>
                    </a:p>
                  </a:txBody>
                  <a:tcPr marL="6480" marR="6480" marT="648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535555"/>
                        </a:solidFill>
                        <a:effectLst/>
                        <a:latin typeface="Arial" panose="020B0604020202020204" pitchFamily="34" charset="0"/>
                      </a:endParaRPr>
                    </a:p>
                  </a:txBody>
                  <a:tcPr marL="6480" marR="6480" marT="648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535555"/>
                        </a:solidFill>
                        <a:effectLst/>
                        <a:latin typeface="Arial" panose="020B0604020202020204" pitchFamily="34" charset="0"/>
                      </a:endParaRPr>
                    </a:p>
                  </a:txBody>
                  <a:tcPr marL="6480" marR="6480" marT="648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535555"/>
                        </a:solidFill>
                        <a:effectLst/>
                        <a:latin typeface="Arial" panose="020B0604020202020204" pitchFamily="34" charset="0"/>
                      </a:endParaRPr>
                    </a:p>
                  </a:txBody>
                  <a:tcPr marL="6480" marR="6480" marT="648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700" b="0" i="0" u="none" strike="noStrike" dirty="0">
                          <a:solidFill>
                            <a:srgbClr val="000000"/>
                          </a:solidFill>
                          <a:effectLst/>
                          <a:latin typeface="Arial" panose="020B0604020202020204" pitchFamily="34" charset="0"/>
                        </a:rPr>
                        <a:t> </a:t>
                      </a:r>
                    </a:p>
                  </a:txBody>
                  <a:tcPr marL="6480" marR="6480" marT="648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74441676"/>
                  </a:ext>
                </a:extLst>
              </a:tr>
            </a:tbl>
          </a:graphicData>
        </a:graphic>
      </p:graphicFrame>
    </p:spTree>
    <p:extLst>
      <p:ext uri="{BB962C8B-B14F-4D97-AF65-F5344CB8AC3E}">
        <p14:creationId xmlns:p14="http://schemas.microsoft.com/office/powerpoint/2010/main" val="1411295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A20D-B47C-4225-A0E3-631AE690895A}"/>
              </a:ext>
            </a:extLst>
          </p:cNvPr>
          <p:cNvSpPr>
            <a:spLocks noGrp="1"/>
          </p:cNvSpPr>
          <p:nvPr>
            <p:ph type="title"/>
          </p:nvPr>
        </p:nvSpPr>
        <p:spPr>
          <a:xfrm>
            <a:off x="839788" y="457200"/>
            <a:ext cx="4445276" cy="1600200"/>
          </a:xfrm>
        </p:spPr>
        <p:txBody>
          <a:bodyPr>
            <a:normAutofit fontScale="90000"/>
          </a:bodyPr>
          <a:lstStyle/>
          <a:p>
            <a:pPr>
              <a:lnSpc>
                <a:spcPct val="107000"/>
              </a:lnSpc>
              <a:spcBef>
                <a:spcPts val="1200"/>
              </a:spcBef>
            </a:pP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sz="2200" dirty="0"/>
          </a:p>
        </p:txBody>
      </p:sp>
      <p:sp>
        <p:nvSpPr>
          <p:cNvPr id="4" name="Text Placeholder 3">
            <a:extLst>
              <a:ext uri="{FF2B5EF4-FFF2-40B4-BE49-F238E27FC236}">
                <a16:creationId xmlns:a16="http://schemas.microsoft.com/office/drawing/2014/main" id="{7354BB77-1FF5-4D3C-A962-64DDEEB17869}"/>
              </a:ext>
            </a:extLst>
          </p:cNvPr>
          <p:cNvSpPr>
            <a:spLocks noGrp="1"/>
          </p:cNvSpPr>
          <p:nvPr>
            <p:ph type="body" sz="half" idx="2"/>
          </p:nvPr>
        </p:nvSpPr>
        <p:spPr>
          <a:xfrm>
            <a:off x="839788" y="1193334"/>
            <a:ext cx="9847786" cy="1717646"/>
          </a:xfrm>
        </p:spPr>
        <p:txBody>
          <a:bodyPr>
            <a:normAutofit lnSpcReduction="10000"/>
          </a:bodyPr>
          <a:lstStyle/>
          <a:p>
            <a:pPr marL="0" marR="0">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The General Fund Projection Summary shows a deficit each year as part of the financial plan.  This deficit decreases over time and represents the district’s commitment to budgeting practices that do not generate large fund balances.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Each year as actual revenue and expenditure are known, these tables will be updated to show the Monticello Central School District’s current financial situation.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5BE2D6C3-0B0D-46F8-B31F-52B0A9BFC5F4}"/>
              </a:ext>
            </a:extLst>
          </p:cNvPr>
          <p:cNvSpPr txBox="1"/>
          <p:nvPr/>
        </p:nvSpPr>
        <p:spPr>
          <a:xfrm>
            <a:off x="656438" y="457200"/>
            <a:ext cx="6094602" cy="530145"/>
          </a:xfrm>
          <a:prstGeom prst="rect">
            <a:avLst/>
          </a:prstGeom>
          <a:noFill/>
        </p:spPr>
        <p:txBody>
          <a:bodyPr wrap="square">
            <a:spAutoFit/>
          </a:bodyPr>
          <a:lstStyle/>
          <a:p>
            <a:pPr marL="0" marR="0">
              <a:lnSpc>
                <a:spcPct val="107000"/>
              </a:lnSpc>
              <a:spcBef>
                <a:spcPts val="200"/>
              </a:spcBef>
              <a:spcAft>
                <a:spcPts val="0"/>
              </a:spcAft>
            </a:pPr>
            <a:r>
              <a:rPr lang="en-US" sz="2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General Fund Projection Summary</a:t>
            </a:r>
            <a:endParaRPr lang="en-US" sz="2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1" name="Slide Number Placeholder 10">
            <a:extLst>
              <a:ext uri="{FF2B5EF4-FFF2-40B4-BE49-F238E27FC236}">
                <a16:creationId xmlns:a16="http://schemas.microsoft.com/office/drawing/2014/main" id="{3F6D3E68-48B9-4B31-8803-37F9D751800C}"/>
              </a:ext>
            </a:extLst>
          </p:cNvPr>
          <p:cNvSpPr>
            <a:spLocks noGrp="1"/>
          </p:cNvSpPr>
          <p:nvPr>
            <p:ph type="sldNum" sz="quarter" idx="12"/>
          </p:nvPr>
        </p:nvSpPr>
        <p:spPr/>
        <p:txBody>
          <a:bodyPr/>
          <a:lstStyle/>
          <a:p>
            <a:fld id="{9D5AA11D-D25D-4D39-A910-F07806177BA5}" type="slidenum">
              <a:rPr lang="en-US" smtClean="0"/>
              <a:t>16</a:t>
            </a:fld>
            <a:endParaRPr lang="en-US"/>
          </a:p>
        </p:txBody>
      </p:sp>
      <p:graphicFrame>
        <p:nvGraphicFramePr>
          <p:cNvPr id="3" name="Table 2">
            <a:extLst>
              <a:ext uri="{FF2B5EF4-FFF2-40B4-BE49-F238E27FC236}">
                <a16:creationId xmlns:a16="http://schemas.microsoft.com/office/drawing/2014/main" id="{CE1C3BCD-7F2C-42AB-A765-2DF7F1890BD3}"/>
              </a:ext>
            </a:extLst>
          </p:cNvPr>
          <p:cNvGraphicFramePr>
            <a:graphicFrameLocks noGrp="1"/>
          </p:cNvGraphicFramePr>
          <p:nvPr>
            <p:extLst>
              <p:ext uri="{D42A27DB-BD31-4B8C-83A1-F6EECF244321}">
                <p14:modId xmlns:p14="http://schemas.microsoft.com/office/powerpoint/2010/main" val="2286287499"/>
              </p:ext>
            </p:extLst>
          </p:nvPr>
        </p:nvGraphicFramePr>
        <p:xfrm>
          <a:off x="1067465" y="2727242"/>
          <a:ext cx="9412830" cy="3994233"/>
        </p:xfrm>
        <a:graphic>
          <a:graphicData uri="http://schemas.openxmlformats.org/drawingml/2006/table">
            <a:tbl>
              <a:tblPr/>
              <a:tblGrid>
                <a:gridCol w="2359510">
                  <a:extLst>
                    <a:ext uri="{9D8B030D-6E8A-4147-A177-3AD203B41FA5}">
                      <a16:colId xmlns:a16="http://schemas.microsoft.com/office/drawing/2014/main" val="3051940468"/>
                    </a:ext>
                  </a:extLst>
                </a:gridCol>
                <a:gridCol w="37940">
                  <a:extLst>
                    <a:ext uri="{9D8B030D-6E8A-4147-A177-3AD203B41FA5}">
                      <a16:colId xmlns:a16="http://schemas.microsoft.com/office/drawing/2014/main" val="3489607526"/>
                    </a:ext>
                  </a:extLst>
                </a:gridCol>
                <a:gridCol w="750144">
                  <a:extLst>
                    <a:ext uri="{9D8B030D-6E8A-4147-A177-3AD203B41FA5}">
                      <a16:colId xmlns:a16="http://schemas.microsoft.com/office/drawing/2014/main" val="518091282"/>
                    </a:ext>
                  </a:extLst>
                </a:gridCol>
                <a:gridCol w="750144">
                  <a:extLst>
                    <a:ext uri="{9D8B030D-6E8A-4147-A177-3AD203B41FA5}">
                      <a16:colId xmlns:a16="http://schemas.microsoft.com/office/drawing/2014/main" val="2420463258"/>
                    </a:ext>
                  </a:extLst>
                </a:gridCol>
                <a:gridCol w="430568">
                  <a:extLst>
                    <a:ext uri="{9D8B030D-6E8A-4147-A177-3AD203B41FA5}">
                      <a16:colId xmlns:a16="http://schemas.microsoft.com/office/drawing/2014/main" val="2992843814"/>
                    </a:ext>
                  </a:extLst>
                </a:gridCol>
                <a:gridCol w="750144">
                  <a:extLst>
                    <a:ext uri="{9D8B030D-6E8A-4147-A177-3AD203B41FA5}">
                      <a16:colId xmlns:a16="http://schemas.microsoft.com/office/drawing/2014/main" val="1385716439"/>
                    </a:ext>
                  </a:extLst>
                </a:gridCol>
                <a:gridCol w="430568">
                  <a:extLst>
                    <a:ext uri="{9D8B030D-6E8A-4147-A177-3AD203B41FA5}">
                      <a16:colId xmlns:a16="http://schemas.microsoft.com/office/drawing/2014/main" val="1460557228"/>
                    </a:ext>
                  </a:extLst>
                </a:gridCol>
                <a:gridCol w="750144">
                  <a:extLst>
                    <a:ext uri="{9D8B030D-6E8A-4147-A177-3AD203B41FA5}">
                      <a16:colId xmlns:a16="http://schemas.microsoft.com/office/drawing/2014/main" val="2571605077"/>
                    </a:ext>
                  </a:extLst>
                </a:gridCol>
                <a:gridCol w="430568">
                  <a:extLst>
                    <a:ext uri="{9D8B030D-6E8A-4147-A177-3AD203B41FA5}">
                      <a16:colId xmlns:a16="http://schemas.microsoft.com/office/drawing/2014/main" val="3800768159"/>
                    </a:ext>
                  </a:extLst>
                </a:gridCol>
                <a:gridCol w="750144">
                  <a:extLst>
                    <a:ext uri="{9D8B030D-6E8A-4147-A177-3AD203B41FA5}">
                      <a16:colId xmlns:a16="http://schemas.microsoft.com/office/drawing/2014/main" val="143377072"/>
                    </a:ext>
                  </a:extLst>
                </a:gridCol>
                <a:gridCol w="430568">
                  <a:extLst>
                    <a:ext uri="{9D8B030D-6E8A-4147-A177-3AD203B41FA5}">
                      <a16:colId xmlns:a16="http://schemas.microsoft.com/office/drawing/2014/main" val="2942754966"/>
                    </a:ext>
                  </a:extLst>
                </a:gridCol>
                <a:gridCol w="750144">
                  <a:extLst>
                    <a:ext uri="{9D8B030D-6E8A-4147-A177-3AD203B41FA5}">
                      <a16:colId xmlns:a16="http://schemas.microsoft.com/office/drawing/2014/main" val="298743039"/>
                    </a:ext>
                  </a:extLst>
                </a:gridCol>
                <a:gridCol w="430568">
                  <a:extLst>
                    <a:ext uri="{9D8B030D-6E8A-4147-A177-3AD203B41FA5}">
                      <a16:colId xmlns:a16="http://schemas.microsoft.com/office/drawing/2014/main" val="3077398066"/>
                    </a:ext>
                  </a:extLst>
                </a:gridCol>
                <a:gridCol w="361676">
                  <a:extLst>
                    <a:ext uri="{9D8B030D-6E8A-4147-A177-3AD203B41FA5}">
                      <a16:colId xmlns:a16="http://schemas.microsoft.com/office/drawing/2014/main" val="556713253"/>
                    </a:ext>
                  </a:extLst>
                </a:gridCol>
              </a:tblGrid>
              <a:tr h="281029">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tc>
                  <a:txBody>
                    <a:bodyPr/>
                    <a:lstStyle/>
                    <a:p>
                      <a:pPr algn="l" fontAlgn="b"/>
                      <a:r>
                        <a:rPr lang="en-US" sz="700" b="0" i="0" u="none" strike="noStrike">
                          <a:solidFill>
                            <a:srgbClr val="000000"/>
                          </a:solidFill>
                          <a:effectLst/>
                          <a:latin typeface="Arial" panose="020B0604020202020204" pitchFamily="34" charset="0"/>
                        </a:rPr>
                        <a:t> </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E3E3E3"/>
                    </a:solidFill>
                  </a:tcPr>
                </a:tc>
                <a:extLst>
                  <a:ext uri="{0D108BD9-81ED-4DB2-BD59-A6C34878D82A}">
                    <a16:rowId xmlns:a16="http://schemas.microsoft.com/office/drawing/2014/main" val="2019446525"/>
                  </a:ext>
                </a:extLst>
              </a:tr>
              <a:tr h="285713">
                <a:tc gridSpan="14">
                  <a:txBody>
                    <a:bodyPr/>
                    <a:lstStyle/>
                    <a:p>
                      <a:pPr algn="ctr" fontAlgn="ctr"/>
                      <a:r>
                        <a:rPr lang="en-US" sz="1300" b="1" i="0" u="none" strike="noStrike">
                          <a:solidFill>
                            <a:srgbClr val="FFFFFF"/>
                          </a:solidFill>
                          <a:effectLst/>
                          <a:latin typeface="Arial" panose="020B0604020202020204" pitchFamily="34" charset="0"/>
                        </a:rPr>
                        <a:t>General (A) Fund │ Projection Summary</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6272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48822603"/>
                  </a:ext>
                </a:extLst>
              </a:tr>
              <a:tr h="187353">
                <a:tc gridSpan="14">
                  <a:txBody>
                    <a:bodyPr/>
                    <a:lstStyle/>
                    <a:p>
                      <a:pPr algn="ctr" fontAlgn="ctr"/>
                      <a:r>
                        <a:rPr lang="en-US" sz="1100" b="1" i="0" u="none" strike="noStrike">
                          <a:solidFill>
                            <a:srgbClr val="000000"/>
                          </a:solidFill>
                          <a:effectLst/>
                          <a:latin typeface="Arial" panose="020B0604020202020204" pitchFamily="34" charset="0"/>
                        </a:rPr>
                        <a:t>5 year projection -2</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33151330"/>
                  </a:ext>
                </a:extLst>
              </a:tr>
              <a:tr h="163934">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962760896"/>
                  </a:ext>
                </a:extLst>
              </a:tr>
              <a:tr h="131147">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a:solidFill>
                            <a:srgbClr val="808000"/>
                          </a:solidFill>
                          <a:effectLst/>
                          <a:latin typeface="Arial" panose="020B0604020202020204" pitchFamily="34" charset="0"/>
                        </a:rPr>
                        <a:t> </a:t>
                      </a:r>
                    </a:p>
                  </a:txBody>
                  <a:tcPr marL="6270" marR="6270" marT="627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800" b="1" i="0" u="none" strike="noStrike">
                          <a:solidFill>
                            <a:srgbClr val="FFFFFF"/>
                          </a:solidFill>
                          <a:effectLst/>
                          <a:latin typeface="Arial" panose="020B0604020202020204" pitchFamily="34" charset="0"/>
                        </a:rPr>
                        <a:t>BUDGET</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262729"/>
                    </a:solidFill>
                  </a:tcPr>
                </a:tc>
                <a:tc gridSpan="10">
                  <a:txBody>
                    <a:bodyPr/>
                    <a:lstStyle/>
                    <a:p>
                      <a:pPr algn="ctr" fontAlgn="ctr"/>
                      <a:r>
                        <a:rPr lang="en-US" sz="800" b="1" i="0" u="none" strike="noStrike">
                          <a:solidFill>
                            <a:srgbClr val="FFFFFF"/>
                          </a:solidFill>
                          <a:effectLst/>
                          <a:latin typeface="Arial" panose="020B0604020202020204" pitchFamily="34" charset="0"/>
                        </a:rPr>
                        <a:t>REVENUE / EXPENDITURE PROJECTIONS</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71727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800" b="1" i="0" u="none" strike="noStrike">
                          <a:solidFill>
                            <a:srgbClr val="808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111624702"/>
                  </a:ext>
                </a:extLst>
              </a:tr>
              <a:tr h="131147">
                <a:tc>
                  <a:txBody>
                    <a:bodyPr/>
                    <a:lstStyle/>
                    <a:p>
                      <a:pPr algn="r" fontAlgn="b"/>
                      <a:r>
                        <a:rPr lang="en-US" sz="800" b="1" i="0" u="none" strike="noStrike">
                          <a:solidFill>
                            <a:srgbClr val="808000"/>
                          </a:solidFill>
                          <a:effectLst/>
                          <a:latin typeface="Arial" panose="020B0604020202020204" pitchFamily="34" charset="0"/>
                        </a:rPr>
                        <a:t> </a:t>
                      </a:r>
                    </a:p>
                  </a:txBody>
                  <a:tcPr marL="6270" marR="6270" marT="627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800" b="1" i="0" u="none" strike="noStrike">
                          <a:solidFill>
                            <a:srgbClr val="808000"/>
                          </a:solidFill>
                          <a:effectLst/>
                          <a:latin typeface="Arial" panose="020B0604020202020204" pitchFamily="34" charset="0"/>
                        </a:rPr>
                        <a:t> </a:t>
                      </a:r>
                    </a:p>
                  </a:txBody>
                  <a:tcPr marL="6270" marR="6270" marT="627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800" b="1" i="0" u="none" strike="noStrike">
                          <a:solidFill>
                            <a:srgbClr val="FFFFFF"/>
                          </a:solidFill>
                          <a:effectLst/>
                          <a:latin typeface="Arial" panose="020B0604020202020204" pitchFamily="34" charset="0"/>
                        </a:rPr>
                        <a:t>2021</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262729"/>
                    </a:solidFill>
                  </a:tcPr>
                </a:tc>
                <a:tc>
                  <a:txBody>
                    <a:bodyPr/>
                    <a:lstStyle/>
                    <a:p>
                      <a:pPr algn="ctr" fontAlgn="ctr"/>
                      <a:r>
                        <a:rPr lang="en-US" sz="800" b="1" i="0" u="none" strike="noStrike">
                          <a:solidFill>
                            <a:srgbClr val="FFFFFF"/>
                          </a:solidFill>
                          <a:effectLst/>
                          <a:latin typeface="Arial" panose="020B0604020202020204" pitchFamily="34" charset="0"/>
                        </a:rPr>
                        <a:t>2022</a:t>
                      </a:r>
                    </a:p>
                  </a:txBody>
                  <a:tcPr marL="6270" marR="6270" marT="627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2023</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2024</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2025</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2026</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FFFFFF"/>
                          </a:solidFill>
                          <a:effectLst/>
                          <a:latin typeface="Arial" panose="020B0604020202020204" pitchFamily="34" charset="0"/>
                        </a:rPr>
                        <a:t>%∆</a:t>
                      </a:r>
                    </a:p>
                  </a:txBody>
                  <a:tcPr marL="6270" marR="6270" marT="627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717271"/>
                    </a:solidFill>
                  </a:tcPr>
                </a:tc>
                <a:tc>
                  <a:txBody>
                    <a:bodyPr/>
                    <a:lstStyle/>
                    <a:p>
                      <a:pPr algn="ctr" fontAlgn="ctr"/>
                      <a:r>
                        <a:rPr lang="en-US" sz="800" b="1" i="0" u="none" strike="noStrike">
                          <a:solidFill>
                            <a:srgbClr val="808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986311435"/>
                  </a:ext>
                </a:extLst>
              </a:tr>
              <a:tr h="98361">
                <a:tc>
                  <a:txBody>
                    <a:bodyPr/>
                    <a:lstStyle/>
                    <a:p>
                      <a:pPr algn="r" fontAlgn="ctr"/>
                      <a:r>
                        <a:rPr lang="en-US" sz="800" b="1" i="0" u="none" strike="noStrike">
                          <a:solidFill>
                            <a:srgbClr val="000000"/>
                          </a:solidFill>
                          <a:effectLst/>
                          <a:latin typeface="Arial" panose="020B0604020202020204" pitchFamily="34" charset="0"/>
                        </a:rPr>
                        <a:t>REVENUE</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679660819"/>
                  </a:ext>
                </a:extLst>
              </a:tr>
              <a:tr h="98361">
                <a:tc>
                  <a:txBody>
                    <a:bodyPr/>
                    <a:lstStyle/>
                    <a:p>
                      <a:pPr algn="r" fontAlgn="ctr"/>
                      <a:r>
                        <a:rPr lang="en-US" sz="800" b="0" i="0" u="none" strike="noStrike">
                          <a:solidFill>
                            <a:srgbClr val="000000"/>
                          </a:solidFill>
                          <a:effectLst/>
                          <a:latin typeface="Arial" panose="020B0604020202020204" pitchFamily="34" charset="0"/>
                        </a:rPr>
                        <a:t>Local</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$49,385,109 </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$48,908,280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-0.97%</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$49,166,825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0.53%</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$49,545,728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0.77%</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$49,934,964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0.79%</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$50,329,586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0.79%</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4447859"/>
                  </a:ext>
                </a:extLst>
              </a:tr>
              <a:tr h="98361">
                <a:tc>
                  <a:txBody>
                    <a:bodyPr/>
                    <a:lstStyle/>
                    <a:p>
                      <a:pPr algn="r" fontAlgn="ctr"/>
                      <a:r>
                        <a:rPr lang="en-US" sz="800" b="0" i="0" u="none" strike="noStrike">
                          <a:solidFill>
                            <a:srgbClr val="000000"/>
                          </a:solidFill>
                          <a:effectLst/>
                          <a:latin typeface="Arial" panose="020B0604020202020204" pitchFamily="34" charset="0"/>
                        </a:rPr>
                        <a:t>State</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37,260,818 </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40,386,887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8.39%</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41,766,283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3.42%</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42,842,213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2.58%</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43,581,017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1.72%</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44,334,598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1.73%</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1874365"/>
                  </a:ext>
                </a:extLst>
              </a:tr>
              <a:tr h="98361">
                <a:tc>
                  <a:txBody>
                    <a:bodyPr/>
                    <a:lstStyle/>
                    <a:p>
                      <a:pPr algn="r" fontAlgn="ctr"/>
                      <a:r>
                        <a:rPr lang="en-US" sz="800" b="0" i="0" u="none" strike="noStrike">
                          <a:solidFill>
                            <a:srgbClr val="000000"/>
                          </a:solidFill>
                          <a:effectLst/>
                          <a:latin typeface="Arial" panose="020B0604020202020204" pitchFamily="34" charset="0"/>
                        </a:rPr>
                        <a:t>Federal</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250,000 </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250,000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0.00%</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250,000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0.00%</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250,000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0.00%</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250,000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0.00%</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250,000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0.00%</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138932931"/>
                  </a:ext>
                </a:extLst>
              </a:tr>
              <a:tr h="98361">
                <a:tc>
                  <a:txBody>
                    <a:bodyPr/>
                    <a:lstStyle/>
                    <a:p>
                      <a:pPr algn="r" fontAlgn="ctr"/>
                      <a:r>
                        <a:rPr lang="en-US" sz="800" b="0" i="0" u="none" strike="noStrike">
                          <a:solidFill>
                            <a:srgbClr val="000000"/>
                          </a:solidFill>
                          <a:effectLst/>
                          <a:latin typeface="Arial" panose="020B0604020202020204" pitchFamily="34" charset="0"/>
                        </a:rPr>
                        <a:t>Transfers / Other</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937,098 </a:t>
                      </a:r>
                    </a:p>
                  </a:txBody>
                  <a:tcPr marL="6270" marR="6270" marT="627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-100.00%</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707097542"/>
                  </a:ext>
                </a:extLst>
              </a:tr>
              <a:tr h="98361">
                <a:tc>
                  <a:txBody>
                    <a:bodyPr/>
                    <a:lstStyle/>
                    <a:p>
                      <a:pPr algn="r" fontAlgn="ctr"/>
                      <a:r>
                        <a:rPr lang="en-US" sz="800" b="1" i="0" u="none" strike="noStrike">
                          <a:solidFill>
                            <a:srgbClr val="000000"/>
                          </a:solidFill>
                          <a:effectLst/>
                          <a:latin typeface="Arial" panose="020B0604020202020204" pitchFamily="34" charset="0"/>
                        </a:rPr>
                        <a:t>TOTAL REVENUE</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87,833,025 </a:t>
                      </a:r>
                    </a:p>
                  </a:txBody>
                  <a:tcPr marL="6270" marR="6270" marT="627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89,545,167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1.95%</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91,183,108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1.83%</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92,637,941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1.60%</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93,765,981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1.22%</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94,914,184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1.22%</a:t>
                      </a:r>
                    </a:p>
                  </a:txBody>
                  <a:tcPr marL="6270" marR="6270" marT="627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018809963"/>
                  </a:ext>
                </a:extLst>
              </a:tr>
              <a:tr h="98361">
                <a:tc>
                  <a:txBody>
                    <a:bodyPr/>
                    <a:lstStyle/>
                    <a:p>
                      <a:pPr algn="r"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147742399"/>
                  </a:ext>
                </a:extLst>
              </a:tr>
              <a:tr h="98361">
                <a:tc>
                  <a:txBody>
                    <a:bodyPr/>
                    <a:lstStyle/>
                    <a:p>
                      <a:pPr algn="r" fontAlgn="ctr"/>
                      <a:r>
                        <a:rPr lang="en-US" sz="800" b="1" i="0" u="none" strike="noStrike">
                          <a:solidFill>
                            <a:srgbClr val="000000"/>
                          </a:solidFill>
                          <a:effectLst/>
                          <a:latin typeface="Arial" panose="020B0604020202020204" pitchFamily="34" charset="0"/>
                        </a:rPr>
                        <a:t>EXPENDITURES</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620933191"/>
                  </a:ext>
                </a:extLst>
              </a:tr>
              <a:tr h="98361">
                <a:tc>
                  <a:txBody>
                    <a:bodyPr/>
                    <a:lstStyle/>
                    <a:p>
                      <a:pPr algn="r" fontAlgn="ctr"/>
                      <a:r>
                        <a:rPr lang="en-US" sz="800" b="0" i="0" u="none" strike="noStrike">
                          <a:solidFill>
                            <a:srgbClr val="000000"/>
                          </a:solidFill>
                          <a:effectLst/>
                          <a:latin typeface="Arial" panose="020B0604020202020204" pitchFamily="34" charset="0"/>
                        </a:rPr>
                        <a:t>Salary and Benefit Costs</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59,114,496 </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59,727,415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1.04%</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61,105,716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2.31%</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62,517,686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2.31%</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63,964,181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2.31%</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65,446,081 </a:t>
                      </a:r>
                    </a:p>
                  </a:txBody>
                  <a:tcPr marL="6270" marR="6270" marT="6270" marB="0" anchor="ctr">
                    <a:lnL>
                      <a:noFill/>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2.32%</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621103727"/>
                  </a:ext>
                </a:extLst>
              </a:tr>
              <a:tr h="98361">
                <a:tc>
                  <a:txBody>
                    <a:bodyPr/>
                    <a:lstStyle/>
                    <a:p>
                      <a:pPr algn="r" fontAlgn="ctr"/>
                      <a:r>
                        <a:rPr lang="en-US" sz="800" b="0" i="0" u="none" strike="noStrike">
                          <a:solidFill>
                            <a:srgbClr val="000000"/>
                          </a:solidFill>
                          <a:effectLst/>
                          <a:latin typeface="Arial" panose="020B0604020202020204" pitchFamily="34" charset="0"/>
                        </a:rPr>
                        <a:t>Other</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31,418,529 </a:t>
                      </a:r>
                    </a:p>
                  </a:txBody>
                  <a:tcPr marL="6270" marR="6270" marT="627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31,539,191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0.38%</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32,111,551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1.81%</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32,696,790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1.82%</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33,295,196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1.83%</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33,907,066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1.84%</a:t>
                      </a:r>
                    </a:p>
                  </a:txBody>
                  <a:tcPr marL="6270" marR="6270" marT="627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86038755"/>
                  </a:ext>
                </a:extLst>
              </a:tr>
              <a:tr h="98361">
                <a:tc>
                  <a:txBody>
                    <a:bodyPr/>
                    <a:lstStyle/>
                    <a:p>
                      <a:pPr algn="r" fontAlgn="ctr"/>
                      <a:r>
                        <a:rPr lang="en-US" sz="800" b="1" i="0" u="none" strike="noStrike">
                          <a:solidFill>
                            <a:srgbClr val="000000"/>
                          </a:solidFill>
                          <a:effectLst/>
                          <a:latin typeface="Arial" panose="020B0604020202020204" pitchFamily="34" charset="0"/>
                        </a:rPr>
                        <a:t>TOTAL EXPENDITURES</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90,533,025 </a:t>
                      </a:r>
                    </a:p>
                  </a:txBody>
                  <a:tcPr marL="6270" marR="6270" marT="627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91,266,606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0.81%</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93,217,267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2.14%</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95,214,476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2.14%</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97,259,377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2.15%</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99,353,147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2.15%</a:t>
                      </a:r>
                    </a:p>
                  </a:txBody>
                  <a:tcPr marL="6270" marR="6270" marT="627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150821692"/>
                  </a:ext>
                </a:extLst>
              </a:tr>
              <a:tr h="98361">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016456097"/>
                  </a:ext>
                </a:extLst>
              </a:tr>
              <a:tr h="98361">
                <a:tc>
                  <a:txBody>
                    <a:bodyPr/>
                    <a:lstStyle/>
                    <a:p>
                      <a:pPr algn="r" fontAlgn="ctr"/>
                      <a:r>
                        <a:rPr lang="en-US" sz="800" b="1" i="0" u="none" strike="noStrike">
                          <a:solidFill>
                            <a:srgbClr val="000000"/>
                          </a:solidFill>
                          <a:effectLst/>
                          <a:latin typeface="Arial" panose="020B0604020202020204" pitchFamily="34" charset="0"/>
                        </a:rPr>
                        <a:t>SURPLUS / DEFICIT</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(2,700,000)</a:t>
                      </a:r>
                    </a:p>
                  </a:txBody>
                  <a:tcPr marL="6270" marR="6270" marT="6270" marB="0" anchor="ctr">
                    <a:lnL w="6350" cap="flat" cmpd="sng" algn="ctr">
                      <a:solidFill>
                        <a:srgbClr val="000000"/>
                      </a:solidFill>
                      <a:prstDash val="solid"/>
                      <a:round/>
                      <a:headEnd type="none" w="med" len="med"/>
                      <a:tailEnd type="none" w="med" len="med"/>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(1,721,439)</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(2,034,159)</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(2,576,535)</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(3,493,396)</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(4,438,963)</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w="6350" cap="flat" cmpd="sng" algn="ctr">
                      <a:solidFill>
                        <a:srgbClr val="262626"/>
                      </a:solidFill>
                      <a:prstDash val="solid"/>
                      <a:round/>
                      <a:headEnd type="none" w="med" len="med"/>
                      <a:tailEnd type="none" w="med" len="med"/>
                    </a:lnT>
                    <a:lnB w="6350" cap="flat" cmpd="sng" algn="ctr">
                      <a:solidFill>
                        <a:srgbClr val="262626"/>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618038578"/>
                  </a:ext>
                </a:extLst>
              </a:tr>
              <a:tr h="98361">
                <a:tc>
                  <a:txBody>
                    <a:bodyPr/>
                    <a:lstStyle/>
                    <a:p>
                      <a:pPr algn="r"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a:noFill/>
                    </a:lnR>
                    <a:lnT w="6350" cap="flat" cmpd="sng" algn="ctr">
                      <a:solidFill>
                        <a:srgbClr val="26262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26262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w="6350" cap="flat" cmpd="sng" algn="ctr">
                      <a:solidFill>
                        <a:srgbClr val="26262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19007689"/>
                  </a:ext>
                </a:extLst>
              </a:tr>
              <a:tr h="98361">
                <a:tc>
                  <a:txBody>
                    <a:bodyPr/>
                    <a:lstStyle/>
                    <a:p>
                      <a:pPr algn="r" fontAlgn="ctr"/>
                      <a:r>
                        <a:rPr lang="en-US" sz="800" b="1" i="0" u="none" strike="noStrike">
                          <a:solidFill>
                            <a:srgbClr val="000000"/>
                          </a:solidFill>
                          <a:effectLst/>
                          <a:latin typeface="Arial" panose="020B0604020202020204" pitchFamily="34" charset="0"/>
                        </a:rPr>
                        <a:t>BEGINNING FUND BALANCE</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26,388,586 </a:t>
                      </a:r>
                    </a:p>
                  </a:txBody>
                  <a:tcPr marL="6270" marR="6270" marT="627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23,688,586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21,967,147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19,932,988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17,356,453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13,863,057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077126177"/>
                  </a:ext>
                </a:extLst>
              </a:tr>
              <a:tr h="98361">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796709511"/>
                  </a:ext>
                </a:extLst>
              </a:tr>
              <a:tr h="98361">
                <a:tc>
                  <a:txBody>
                    <a:bodyPr/>
                    <a:lstStyle/>
                    <a:p>
                      <a:pPr algn="r" fontAlgn="ctr"/>
                      <a:r>
                        <a:rPr lang="en-US" sz="800" b="1" i="0" u="none" strike="noStrike">
                          <a:solidFill>
                            <a:srgbClr val="000000"/>
                          </a:solidFill>
                          <a:effectLst/>
                          <a:latin typeface="Arial" panose="020B0604020202020204" pitchFamily="34" charset="0"/>
                        </a:rPr>
                        <a:t>PROJECTED YEAR END BALANCE</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$23,688,586 </a:t>
                      </a:r>
                    </a:p>
                  </a:txBody>
                  <a:tcPr marL="6270" marR="6270" marT="627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$21,967,147 </a:t>
                      </a:r>
                    </a:p>
                  </a:txBody>
                  <a:tcPr marL="6270" marR="6270" marT="627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$19,932,988 </a:t>
                      </a:r>
                    </a:p>
                  </a:txBody>
                  <a:tcPr marL="6270" marR="6270" marT="627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$17,356,453 </a:t>
                      </a:r>
                    </a:p>
                  </a:txBody>
                  <a:tcPr marL="6270" marR="6270" marT="627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$13,863,057 </a:t>
                      </a:r>
                    </a:p>
                  </a:txBody>
                  <a:tcPr marL="6270" marR="6270" marT="627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$9,424,094 </a:t>
                      </a:r>
                    </a:p>
                  </a:txBody>
                  <a:tcPr marL="6270" marR="6270" marT="627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826447907"/>
                  </a:ext>
                </a:extLst>
              </a:tr>
              <a:tr h="98361">
                <a:tc>
                  <a:txBody>
                    <a:bodyPr/>
                    <a:lstStyle/>
                    <a:p>
                      <a:pPr algn="l" fontAlgn="b"/>
                      <a:r>
                        <a:rPr lang="en-US" sz="800" b="0" i="0" u="none" strike="noStrike">
                          <a:solidFill>
                            <a:srgbClr val="000000"/>
                          </a:solidFill>
                          <a:effectLst/>
                          <a:latin typeface="Arial" panose="020B0604020202020204" pitchFamily="34" charset="0"/>
                        </a:rPr>
                        <a:t> </a:t>
                      </a:r>
                    </a:p>
                  </a:txBody>
                  <a:tcPr marL="6270" marR="6270" marT="627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a:solidFill>
                            <a:srgbClr val="000000"/>
                          </a:solidFill>
                          <a:effectLst/>
                          <a:latin typeface="Arial" panose="020B0604020202020204" pitchFamily="34" charset="0"/>
                        </a:rPr>
                        <a:t> </a:t>
                      </a:r>
                    </a:p>
                  </a:txBody>
                  <a:tcPr marL="6270" marR="6270" marT="627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007080774"/>
                  </a:ext>
                </a:extLst>
              </a:tr>
              <a:tr h="98361">
                <a:tc>
                  <a:txBody>
                    <a:bodyPr/>
                    <a:lstStyle/>
                    <a:p>
                      <a:pPr algn="r" fontAlgn="ctr"/>
                      <a:r>
                        <a:rPr lang="en-US" sz="800" b="1" i="0" u="none" strike="noStrike">
                          <a:solidFill>
                            <a:srgbClr val="000000"/>
                          </a:solidFill>
                          <a:effectLst/>
                          <a:latin typeface="Arial" panose="020B0604020202020204" pitchFamily="34" charset="0"/>
                        </a:rPr>
                        <a:t>FUND BALANCE AS % OF EXPENDITURES</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800" b="1" i="0" u="none" strike="noStrike">
                          <a:solidFill>
                            <a:srgbClr val="000000"/>
                          </a:solidFill>
                          <a:effectLst/>
                          <a:latin typeface="Arial" panose="020B0604020202020204" pitchFamily="34" charset="0"/>
                        </a:rPr>
                        <a:t>26.17%</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800" b="1" i="0" u="none" strike="noStrike">
                          <a:solidFill>
                            <a:srgbClr val="000000"/>
                          </a:solidFill>
                          <a:effectLst/>
                          <a:latin typeface="Arial" panose="020B0604020202020204" pitchFamily="34" charset="0"/>
                        </a:rPr>
                        <a:t>24.07%</a:t>
                      </a:r>
                    </a:p>
                  </a:txBody>
                  <a:tcPr marL="6270" marR="6270" marT="627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ctr" fontAlgn="ctr"/>
                      <a:r>
                        <a:rPr lang="en-US" sz="800" b="1" i="0" u="none" strike="noStrike">
                          <a:solidFill>
                            <a:srgbClr val="000000"/>
                          </a:solidFill>
                          <a:effectLst/>
                          <a:latin typeface="Arial" panose="020B0604020202020204" pitchFamily="34" charset="0"/>
                        </a:rPr>
                        <a:t>21.38%</a:t>
                      </a:r>
                    </a:p>
                  </a:txBody>
                  <a:tcPr marL="6270" marR="6270" marT="627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ctr" fontAlgn="ctr"/>
                      <a:r>
                        <a:rPr lang="en-US" sz="800" b="1" i="0" u="none" strike="noStrike">
                          <a:solidFill>
                            <a:srgbClr val="000000"/>
                          </a:solidFill>
                          <a:effectLst/>
                          <a:latin typeface="Arial" panose="020B0604020202020204" pitchFamily="34" charset="0"/>
                        </a:rPr>
                        <a:t>18.23%</a:t>
                      </a:r>
                    </a:p>
                  </a:txBody>
                  <a:tcPr marL="6270" marR="6270" marT="627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ctr" fontAlgn="ctr"/>
                      <a:r>
                        <a:rPr lang="en-US" sz="800" b="1" i="0" u="none" strike="noStrike">
                          <a:solidFill>
                            <a:srgbClr val="000000"/>
                          </a:solidFill>
                          <a:effectLst/>
                          <a:latin typeface="Arial" panose="020B0604020202020204" pitchFamily="34" charset="0"/>
                        </a:rPr>
                        <a:t>14.25%</a:t>
                      </a:r>
                    </a:p>
                  </a:txBody>
                  <a:tcPr marL="6270" marR="6270" marT="627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ctr" fontAlgn="ctr"/>
                      <a:r>
                        <a:rPr lang="en-US" sz="800" b="1" i="0" u="none" strike="noStrike">
                          <a:solidFill>
                            <a:srgbClr val="000000"/>
                          </a:solidFill>
                          <a:effectLst/>
                          <a:latin typeface="Arial" panose="020B0604020202020204" pitchFamily="34" charset="0"/>
                        </a:rPr>
                        <a:t>9.49%</a:t>
                      </a:r>
                    </a:p>
                  </a:txBody>
                  <a:tcPr marL="6270" marR="6270" marT="6270" marB="0" anchor="ctr">
                    <a:lnL>
                      <a:noFill/>
                    </a:lnL>
                    <a:lnR>
                      <a:noFill/>
                    </a:lnR>
                    <a:lnT>
                      <a:noFill/>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713651466"/>
                  </a:ext>
                </a:extLst>
              </a:tr>
              <a:tr h="98361">
                <a:tc>
                  <a:txBody>
                    <a:bodyPr/>
                    <a:lstStyle/>
                    <a:p>
                      <a:pPr algn="r" fontAlgn="ctr"/>
                      <a:r>
                        <a:rPr lang="en-US" sz="800" b="1" i="0" u="none" strike="noStrike">
                          <a:solidFill>
                            <a:srgbClr val="000000"/>
                          </a:solidFill>
                          <a:effectLst/>
                          <a:latin typeface="Arial" panose="020B0604020202020204" pitchFamily="34" charset="0"/>
                        </a:rPr>
                        <a:t>FUND BALANCE AS # OF MONTHS OF EXPEND.</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800" b="1" i="0" u="none" strike="noStrike">
                          <a:solidFill>
                            <a:srgbClr val="000000"/>
                          </a:solidFill>
                          <a:effectLst/>
                          <a:latin typeface="Arial" panose="020B0604020202020204" pitchFamily="34" charset="0"/>
                        </a:rPr>
                        <a:t>3.14</a:t>
                      </a:r>
                    </a:p>
                  </a:txBody>
                  <a:tcPr marL="6270" marR="6270" marT="627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Arial" panose="020B0604020202020204" pitchFamily="34" charset="0"/>
                        </a:rPr>
                        <a:t>2.89</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effectLst/>
                          <a:latin typeface="Arial" panose="020B0604020202020204" pitchFamily="34" charset="0"/>
                        </a:rPr>
                        <a:t>2.57</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effectLst/>
                          <a:latin typeface="Arial" panose="020B0604020202020204" pitchFamily="34" charset="0"/>
                        </a:rPr>
                        <a:t>2.19</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effectLst/>
                          <a:latin typeface="Arial" panose="020B0604020202020204" pitchFamily="34" charset="0"/>
                        </a:rPr>
                        <a:t>1.71</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1" i="0" u="none" strike="noStrike">
                          <a:solidFill>
                            <a:srgbClr val="000000"/>
                          </a:solidFill>
                          <a:effectLst/>
                          <a:latin typeface="Arial" panose="020B0604020202020204" pitchFamily="34" charset="0"/>
                        </a:rPr>
                        <a:t>1.14</a:t>
                      </a:r>
                    </a:p>
                  </a:txBody>
                  <a:tcPr marL="6270" marR="6270" marT="627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537801008"/>
                  </a:ext>
                </a:extLst>
              </a:tr>
              <a:tr h="103044">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a:noFill/>
                    </a:lnT>
                    <a:lnB>
                      <a:noFill/>
                    </a:lnB>
                    <a:solidFill>
                      <a:srgbClr val="FFFFFF"/>
                    </a:solidFill>
                  </a:tcPr>
                </a:tc>
                <a:tc>
                  <a:txBody>
                    <a:bodyPr/>
                    <a:lstStyle/>
                    <a:p>
                      <a:pPr algn="ct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0"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1" i="0" u="none" strike="noStrike">
                          <a:solidFill>
                            <a:srgbClr val="000000"/>
                          </a:solidFill>
                          <a:effectLst/>
                          <a:latin typeface="Arial" panose="020B0604020202020204" pitchFamily="34" charset="0"/>
                        </a:rPr>
                        <a:t> </a:t>
                      </a:r>
                    </a:p>
                  </a:txBody>
                  <a:tcPr marL="6270" marR="6270" marT="627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800" b="1" i="0" u="none" strike="noStrike">
                          <a:solidFill>
                            <a:srgbClr val="000000"/>
                          </a:solidFill>
                          <a:effectLst/>
                          <a:latin typeface="Arial" panose="020B0604020202020204" pitchFamily="34" charset="0"/>
                        </a:rPr>
                        <a:t> </a:t>
                      </a:r>
                    </a:p>
                  </a:txBody>
                  <a:tcPr marL="6270" marR="6270" marT="627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800" b="1" i="0" u="none" strike="noStrike" dirty="0">
                          <a:solidFill>
                            <a:srgbClr val="000000"/>
                          </a:solidFill>
                          <a:effectLst/>
                          <a:latin typeface="Arial" panose="020B0604020202020204" pitchFamily="34" charset="0"/>
                        </a:rPr>
                        <a:t> </a:t>
                      </a:r>
                    </a:p>
                  </a:txBody>
                  <a:tcPr marL="6270" marR="6270" marT="627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870641443"/>
                  </a:ext>
                </a:extLst>
              </a:tr>
            </a:tbl>
          </a:graphicData>
        </a:graphic>
      </p:graphicFrame>
    </p:spTree>
    <p:extLst>
      <p:ext uri="{BB962C8B-B14F-4D97-AF65-F5344CB8AC3E}">
        <p14:creationId xmlns:p14="http://schemas.microsoft.com/office/powerpoint/2010/main" val="3464939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57A0503-675F-4424-A85D-675FF4EC1CC0}"/>
              </a:ext>
            </a:extLst>
          </p:cNvPr>
          <p:cNvPicPr>
            <a:picLocks noChangeAspect="1"/>
          </p:cNvPicPr>
          <p:nvPr/>
        </p:nvPicPr>
        <p:blipFill>
          <a:blip r:embed="rId2"/>
          <a:stretch>
            <a:fillRect/>
          </a:stretch>
        </p:blipFill>
        <p:spPr>
          <a:xfrm>
            <a:off x="3030474" y="698754"/>
            <a:ext cx="6131052" cy="5460492"/>
          </a:xfrm>
          <a:prstGeom prst="rect">
            <a:avLst/>
          </a:prstGeom>
        </p:spPr>
      </p:pic>
      <p:sp>
        <p:nvSpPr>
          <p:cNvPr id="4" name="Slide Number Placeholder 3">
            <a:extLst>
              <a:ext uri="{FF2B5EF4-FFF2-40B4-BE49-F238E27FC236}">
                <a16:creationId xmlns:a16="http://schemas.microsoft.com/office/drawing/2014/main" id="{11491B02-2B1E-47BA-A028-4B8CE6A35D09}"/>
              </a:ext>
            </a:extLst>
          </p:cNvPr>
          <p:cNvSpPr>
            <a:spLocks noGrp="1"/>
          </p:cNvSpPr>
          <p:nvPr>
            <p:ph type="sldNum" sz="quarter" idx="12"/>
          </p:nvPr>
        </p:nvSpPr>
        <p:spPr/>
        <p:txBody>
          <a:bodyPr/>
          <a:lstStyle/>
          <a:p>
            <a:fld id="{9D5AA11D-D25D-4D39-A910-F07806177BA5}" type="slidenum">
              <a:rPr lang="en-US" smtClean="0"/>
              <a:t>2</a:t>
            </a:fld>
            <a:endParaRPr lang="en-US"/>
          </a:p>
        </p:txBody>
      </p:sp>
    </p:spTree>
    <p:extLst>
      <p:ext uri="{BB962C8B-B14F-4D97-AF65-F5344CB8AC3E}">
        <p14:creationId xmlns:p14="http://schemas.microsoft.com/office/powerpoint/2010/main" val="2372764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5CDB9-0EC2-4820-ABB1-D5F579C08633}"/>
              </a:ext>
            </a:extLst>
          </p:cNvPr>
          <p:cNvSpPr>
            <a:spLocks noGrp="1"/>
          </p:cNvSpPr>
          <p:nvPr>
            <p:ph type="title"/>
          </p:nvPr>
        </p:nvSpPr>
        <p:spPr/>
        <p:txBody>
          <a:bodyPr>
            <a:normAutofit fontScale="90000"/>
          </a:bodyPr>
          <a:lstStyle/>
          <a:p>
            <a:pPr marL="0" marR="0">
              <a:lnSpc>
                <a:spcPct val="107000"/>
              </a:lnSpc>
              <a:spcBef>
                <a:spcPts val="1200"/>
              </a:spcBef>
              <a:spcAft>
                <a:spcPts val="0"/>
              </a:spcAft>
            </a:pPr>
            <a:r>
              <a:rPr lang="en-US" sz="44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District Summary </a:t>
            </a:r>
            <a:br>
              <a:rPr lang="en-US" sz="40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50B2687-B074-4FB4-B297-ABDFEC84C4B5}"/>
              </a:ext>
            </a:extLst>
          </p:cNvPr>
          <p:cNvSpPr>
            <a:spLocks noGrp="1"/>
          </p:cNvSpPr>
          <p:nvPr>
            <p:ph idx="1"/>
          </p:nvPr>
        </p:nvSpPr>
        <p:spPr/>
        <p:txBody>
          <a:bodyPr>
            <a:normAutofit fontScale="85000" lnSpcReduction="10000"/>
          </a:bodyPr>
          <a:lstStyle/>
          <a:p>
            <a:pPr marL="0" marR="0">
              <a:lnSpc>
                <a:spcPct val="107000"/>
              </a:lnSpc>
              <a:spcBef>
                <a:spcPts val="200"/>
              </a:spcBef>
              <a:spcAft>
                <a:spcPts val="0"/>
              </a:spcAft>
            </a:pPr>
            <a:r>
              <a:rPr lang="en-US"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Our Vision: </a:t>
            </a:r>
            <a:endPar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tabLst>
                <a:tab pos="43243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This Board aspires to build a world-class community of schools and be a district of choice.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200"/>
              </a:spcBef>
              <a:spcAft>
                <a:spcPts val="0"/>
              </a:spcAft>
            </a:pPr>
            <a:r>
              <a:rPr lang="en-US"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Our Mission:</a:t>
            </a:r>
            <a:endPar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tabLst>
                <a:tab pos="43243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This Board’s mission is to ensure that each learner is future-ready by providing empowering educational experiences.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200"/>
              </a:spcBef>
              <a:spcAft>
                <a:spcPts val="0"/>
              </a:spcAft>
            </a:pPr>
            <a:r>
              <a:rPr lang="en-US"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Our Goals:</a:t>
            </a:r>
            <a:endPar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tabLst>
                <a:tab pos="43243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Student Success</a:t>
            </a:r>
            <a:r>
              <a:rPr lang="en-US" sz="1800" dirty="0">
                <a:effectLst/>
                <a:latin typeface="Arial" panose="020B0604020202020204" pitchFamily="34" charset="0"/>
                <a:ea typeface="Calibri" panose="020F0502020204030204" pitchFamily="34" charset="0"/>
                <a:cs typeface="Times New Roman" panose="02020603050405020304" pitchFamily="18" charset="0"/>
              </a:rPr>
              <a:t> – This Board will provide a holistic education comprised of extensive curricular and extra-curricular experiences that empower each individual student to conquer challenges, develop talents, and discover passions, while sustaining rigor and achieving evidence-based academic growth.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43243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Community Engagement</a:t>
            </a:r>
            <a:r>
              <a:rPr lang="en-US" sz="1800" dirty="0">
                <a:effectLst/>
                <a:latin typeface="Arial" panose="020B0604020202020204" pitchFamily="34" charset="0"/>
                <a:ea typeface="Calibri" panose="020F0502020204030204" pitchFamily="34" charset="0"/>
                <a:cs typeface="Times New Roman" panose="02020603050405020304" pitchFamily="18" charset="0"/>
              </a:rPr>
              <a:t> – This Board will strive to build authentic relationships rooted in trust, transparency, and two-way communication with all constituents.  We will actively seek avenues to partner with local organizations and agencies to increase our network of resources to improve and support life-long learning opportunities for our community.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43243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School Culture</a:t>
            </a:r>
            <a:r>
              <a:rPr lang="en-US" sz="1800" dirty="0">
                <a:effectLst/>
                <a:latin typeface="Arial" panose="020B0604020202020204" pitchFamily="34" charset="0"/>
                <a:ea typeface="Calibri" panose="020F0502020204030204" pitchFamily="34" charset="0"/>
                <a:cs typeface="Times New Roman" panose="02020603050405020304" pitchFamily="18" charset="0"/>
              </a:rPr>
              <a:t> – This Board will foster an inclusive culture that sparks community pride, emphasizes kindness and respect and ensures that all students, staff and visitors are valued and supported in safe, secure, orderly and clean appropriately effective facilities.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43243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Fiscal Responsibility</a:t>
            </a:r>
            <a:r>
              <a:rPr lang="en-US" sz="1800" dirty="0">
                <a:effectLst/>
                <a:latin typeface="Arial" panose="020B0604020202020204" pitchFamily="34" charset="0"/>
                <a:ea typeface="Calibri" panose="020F0502020204030204" pitchFamily="34" charset="0"/>
                <a:cs typeface="Times New Roman" panose="02020603050405020304" pitchFamily="18" charset="0"/>
              </a:rPr>
              <a:t> – This Board will fortify its financial assets through long-term strategic planning that aims to consistently maximize district improvements while minimizing taxpayer impact.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5AF70EFD-3646-41F0-B4C6-5DAFED21CF5A}"/>
              </a:ext>
            </a:extLst>
          </p:cNvPr>
          <p:cNvSpPr>
            <a:spLocks noGrp="1"/>
          </p:cNvSpPr>
          <p:nvPr>
            <p:ph type="sldNum" sz="quarter" idx="12"/>
          </p:nvPr>
        </p:nvSpPr>
        <p:spPr/>
        <p:txBody>
          <a:bodyPr/>
          <a:lstStyle/>
          <a:p>
            <a:fld id="{9D5AA11D-D25D-4D39-A910-F07806177BA5}" type="slidenum">
              <a:rPr lang="en-US" smtClean="0"/>
              <a:t>3</a:t>
            </a:fld>
            <a:endParaRPr lang="en-US"/>
          </a:p>
        </p:txBody>
      </p:sp>
    </p:spTree>
    <p:extLst>
      <p:ext uri="{BB962C8B-B14F-4D97-AF65-F5344CB8AC3E}">
        <p14:creationId xmlns:p14="http://schemas.microsoft.com/office/powerpoint/2010/main" val="2994937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3C32982-2C85-4A61-80D6-911731970AF8}"/>
              </a:ext>
            </a:extLst>
          </p:cNvPr>
          <p:cNvSpPr txBox="1"/>
          <p:nvPr/>
        </p:nvSpPr>
        <p:spPr>
          <a:xfrm>
            <a:off x="1109608" y="737796"/>
            <a:ext cx="10007029" cy="592726"/>
          </a:xfrm>
          <a:prstGeom prst="rect">
            <a:avLst/>
          </a:prstGeom>
          <a:noFill/>
        </p:spPr>
        <p:txBody>
          <a:bodyPr wrap="square">
            <a:spAutoFit/>
          </a:bodyPr>
          <a:lstStyle/>
          <a:p>
            <a:pPr marL="0" marR="0">
              <a:lnSpc>
                <a:spcPct val="107000"/>
              </a:lnSpc>
              <a:spcBef>
                <a:spcPts val="1200"/>
              </a:spcBef>
              <a:spcAft>
                <a:spcPts val="0"/>
              </a:spcAft>
            </a:pPr>
            <a:r>
              <a:rPr lang="en-US" sz="32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Purpose of Long-Range Financial Planning</a:t>
            </a:r>
            <a:endParaRPr lang="en-US" sz="32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98E77CC9-C437-49E2-88EC-F259F4E3D34A}"/>
              </a:ext>
            </a:extLst>
          </p:cNvPr>
          <p:cNvSpPr txBox="1"/>
          <p:nvPr/>
        </p:nvSpPr>
        <p:spPr>
          <a:xfrm>
            <a:off x="1243173" y="1602769"/>
            <a:ext cx="8948791" cy="3157531"/>
          </a:xfrm>
          <a:prstGeom prst="rect">
            <a:avLst/>
          </a:prstGeom>
          <a:noFill/>
        </p:spPr>
        <p:txBody>
          <a:bodyPr wrap="square" rtlCol="0">
            <a:spAutoFit/>
          </a:bodyPr>
          <a:lstStyle/>
          <a:p>
            <a:pPr marL="0" marR="0">
              <a:lnSpc>
                <a:spcPct val="107000"/>
              </a:lnSpc>
              <a:spcBef>
                <a:spcPts val="0"/>
              </a:spcBef>
              <a:spcAft>
                <a:spcPts val="800"/>
              </a:spcAft>
              <a:tabLst>
                <a:tab pos="4324350" algn="l"/>
              </a:tabLst>
            </a:pPr>
            <a:r>
              <a:rPr lang="en-US" sz="1800">
                <a:effectLst/>
                <a:latin typeface="Arial" panose="020B0604020202020204" pitchFamily="34" charset="0"/>
                <a:ea typeface="Calibri" panose="020F0502020204030204" pitchFamily="34" charset="0"/>
                <a:cs typeface="Times New Roman" panose="02020603050405020304" pitchFamily="18" charset="0"/>
              </a:rPr>
              <a:t>Fiscal stability and responsibility are critical aspects to ensure the success of any school district.  By creating and continually updating a five-year financial plan, the Monticello Central School District has a clearer picture of how the decisions that are made today can impact the District’s financial future.  Financial planning allows the district to be in a better position to sustain and add to instructional programs and other opportunities for our students.  The long-range plan takes into account factors such as instructional mandates, salaries, benefits, tuitions, utilities and technology to name a few.</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1200"/>
              </a:spcBef>
              <a:spcAft>
                <a:spcPts val="0"/>
              </a:spcAft>
            </a:pPr>
            <a:r>
              <a:rPr lang="en-US" sz="2800" b="1" kern="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400" b="1" kern="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465589F4-A81D-441F-A118-984BC9FF521A}"/>
              </a:ext>
            </a:extLst>
          </p:cNvPr>
          <p:cNvSpPr>
            <a:spLocks noGrp="1"/>
          </p:cNvSpPr>
          <p:nvPr>
            <p:ph type="sldNum" sz="quarter" idx="12"/>
          </p:nvPr>
        </p:nvSpPr>
        <p:spPr/>
        <p:txBody>
          <a:bodyPr/>
          <a:lstStyle/>
          <a:p>
            <a:fld id="{9D5AA11D-D25D-4D39-A910-F07806177BA5}" type="slidenum">
              <a:rPr lang="en-US" smtClean="0"/>
              <a:t>4</a:t>
            </a:fld>
            <a:endParaRPr lang="en-US"/>
          </a:p>
        </p:txBody>
      </p:sp>
    </p:spTree>
    <p:extLst>
      <p:ext uri="{BB962C8B-B14F-4D97-AF65-F5344CB8AC3E}">
        <p14:creationId xmlns:p14="http://schemas.microsoft.com/office/powerpoint/2010/main" val="9388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A20D-B47C-4225-A0E3-631AE690895A}"/>
              </a:ext>
            </a:extLst>
          </p:cNvPr>
          <p:cNvSpPr>
            <a:spLocks noGrp="1"/>
          </p:cNvSpPr>
          <p:nvPr>
            <p:ph type="title"/>
          </p:nvPr>
        </p:nvSpPr>
        <p:spPr/>
        <p:txBody>
          <a:bodyPr/>
          <a:lstStyle/>
          <a:p>
            <a:pPr marL="0" marR="0">
              <a:lnSpc>
                <a:spcPct val="107000"/>
              </a:lnSpc>
              <a:spcBef>
                <a:spcPts val="1200"/>
              </a:spcBef>
              <a:spcAft>
                <a:spcPts val="0"/>
              </a:spcAft>
            </a:pPr>
            <a:r>
              <a:rPr lang="en-US" sz="36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Revenue History</a:t>
            </a: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2000" dirty="0">
                <a:effectLst/>
                <a:latin typeface="Arial" panose="020B0604020202020204" pitchFamily="34" charset="0"/>
                <a:ea typeface="Calibri" panose="020F0502020204030204" pitchFamily="34" charset="0"/>
                <a:cs typeface="Times New Roman" panose="02020603050405020304" pitchFamily="18" charset="0"/>
              </a:rPr>
              <a:t>Revenue History by Source</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Text Placeholder 3">
            <a:extLst>
              <a:ext uri="{FF2B5EF4-FFF2-40B4-BE49-F238E27FC236}">
                <a16:creationId xmlns:a16="http://schemas.microsoft.com/office/drawing/2014/main" id="{7354BB77-1FF5-4D3C-A962-64DDEEB17869}"/>
              </a:ext>
            </a:extLst>
          </p:cNvPr>
          <p:cNvSpPr>
            <a:spLocks noGrp="1"/>
          </p:cNvSpPr>
          <p:nvPr>
            <p:ph type="body" sz="half" idx="2"/>
          </p:nvPr>
        </p:nvSpPr>
        <p:spPr/>
        <p:txBody>
          <a:bodyPr/>
          <a:lstStyle/>
          <a:p>
            <a:r>
              <a:rPr lang="en-US" sz="1800" dirty="0">
                <a:effectLst/>
                <a:latin typeface="Arial" panose="020B0604020202020204" pitchFamily="34" charset="0"/>
                <a:ea typeface="Calibri" panose="020F0502020204030204" pitchFamily="34" charset="0"/>
                <a:cs typeface="Times New Roman" panose="02020603050405020304" pitchFamily="18" charset="0"/>
              </a:rPr>
              <a:t>This chart outlines Monticello CSD’s historic revenue sources.  Revenue from state and local sources make up the majority of the revenue in the budget.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r>
              <a:rPr lang="en-US" sz="1800" dirty="0">
                <a:latin typeface="Calibri" panose="020F0502020204030204" pitchFamily="34" charset="0"/>
                <a:ea typeface="Calibri" panose="020F0502020204030204" pitchFamily="34" charset="0"/>
                <a:cs typeface="Times New Roman" panose="02020603050405020304" pitchFamily="18" charset="0"/>
              </a:rPr>
              <a:t>State sources include state aid, building aid and any other state funding.</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Local sources include </a:t>
            </a:r>
            <a:r>
              <a:rPr lang="en-US" sz="1800" dirty="0">
                <a:latin typeface="Calibri" panose="020F0502020204030204" pitchFamily="34" charset="0"/>
                <a:ea typeface="Calibri" panose="020F0502020204030204" pitchFamily="34" charset="0"/>
                <a:cs typeface="Times New Roman" panose="02020603050405020304" pitchFamily="18" charset="0"/>
              </a:rPr>
              <a:t>the tax levy, payments in lieu of taxes, interest earnings, rental of property, BOCES refund and other miscellaneous sources of funding.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5" name="Content Placeholder 4" descr="Chart, bar chart&#10;&#10;Description automatically generated">
            <a:extLst>
              <a:ext uri="{FF2B5EF4-FFF2-40B4-BE49-F238E27FC236}">
                <a16:creationId xmlns:a16="http://schemas.microsoft.com/office/drawing/2014/main" id="{968F4D19-C1CE-4B23-A3FF-708F0D45B27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066523" y="286420"/>
            <a:ext cx="6503436" cy="6371555"/>
          </a:xfrm>
          <a:prstGeom prst="rect">
            <a:avLst/>
          </a:prstGeom>
          <a:noFill/>
          <a:ln>
            <a:noFill/>
          </a:ln>
        </p:spPr>
      </p:pic>
      <p:sp>
        <p:nvSpPr>
          <p:cNvPr id="6" name="Slide Number Placeholder 5">
            <a:extLst>
              <a:ext uri="{FF2B5EF4-FFF2-40B4-BE49-F238E27FC236}">
                <a16:creationId xmlns:a16="http://schemas.microsoft.com/office/drawing/2014/main" id="{710513BA-5639-4E81-815E-A9166A1CAB33}"/>
              </a:ext>
            </a:extLst>
          </p:cNvPr>
          <p:cNvSpPr>
            <a:spLocks noGrp="1"/>
          </p:cNvSpPr>
          <p:nvPr>
            <p:ph type="sldNum" sz="quarter" idx="12"/>
          </p:nvPr>
        </p:nvSpPr>
        <p:spPr/>
        <p:txBody>
          <a:bodyPr/>
          <a:lstStyle/>
          <a:p>
            <a:fld id="{9D5AA11D-D25D-4D39-A910-F07806177BA5}" type="slidenum">
              <a:rPr lang="en-US" smtClean="0"/>
              <a:t>5</a:t>
            </a:fld>
            <a:endParaRPr lang="en-US"/>
          </a:p>
        </p:txBody>
      </p:sp>
    </p:spTree>
    <p:extLst>
      <p:ext uri="{BB962C8B-B14F-4D97-AF65-F5344CB8AC3E}">
        <p14:creationId xmlns:p14="http://schemas.microsoft.com/office/powerpoint/2010/main" val="90826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A20D-B47C-4225-A0E3-631AE690895A}"/>
              </a:ext>
            </a:extLst>
          </p:cNvPr>
          <p:cNvSpPr>
            <a:spLocks noGrp="1"/>
          </p:cNvSpPr>
          <p:nvPr>
            <p:ph type="title"/>
          </p:nvPr>
        </p:nvSpPr>
        <p:spPr>
          <a:xfrm>
            <a:off x="839788" y="457200"/>
            <a:ext cx="4161420" cy="1600200"/>
          </a:xfrm>
        </p:spPr>
        <p:txBody>
          <a:bodyPr>
            <a:normAutofit fontScale="90000"/>
          </a:bodyPr>
          <a:lstStyle/>
          <a:p>
            <a:pPr marL="0" marR="0">
              <a:lnSpc>
                <a:spcPct val="107000"/>
              </a:lnSpc>
              <a:spcBef>
                <a:spcPts val="1200"/>
              </a:spcBef>
              <a:spcAft>
                <a:spcPts val="0"/>
              </a:spcAft>
            </a:pPr>
            <a:r>
              <a:rPr lang="en-US" sz="40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Expenditure History</a:t>
            </a:r>
            <a:br>
              <a:rPr lang="en-US" sz="36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2200" b="1" dirty="0">
                <a:solidFill>
                  <a:srgbClr val="2F5496"/>
                </a:solidFill>
                <a:effectLst/>
                <a:latin typeface="Arial" panose="020B0604020202020204" pitchFamily="34" charset="0"/>
                <a:ea typeface="Calibri" panose="020F0502020204030204" pitchFamily="34" charset="0"/>
              </a:rPr>
              <a:t>Expenditure History by Function</a:t>
            </a:r>
            <a:endParaRPr lang="en-US" sz="2200" dirty="0"/>
          </a:p>
        </p:txBody>
      </p:sp>
      <p:sp>
        <p:nvSpPr>
          <p:cNvPr id="4" name="Text Placeholder 3">
            <a:extLst>
              <a:ext uri="{FF2B5EF4-FFF2-40B4-BE49-F238E27FC236}">
                <a16:creationId xmlns:a16="http://schemas.microsoft.com/office/drawing/2014/main" id="{7354BB77-1FF5-4D3C-A962-64DDEEB17869}"/>
              </a:ext>
            </a:extLst>
          </p:cNvPr>
          <p:cNvSpPr>
            <a:spLocks noGrp="1"/>
          </p:cNvSpPr>
          <p:nvPr>
            <p:ph type="body" sz="half" idx="2"/>
          </p:nvPr>
        </p:nvSpPr>
        <p:spPr/>
        <p:txBody>
          <a:bodyPr/>
          <a:lstStyle/>
          <a:p>
            <a:r>
              <a:rPr lang="en-US" sz="1800" dirty="0">
                <a:effectLst/>
                <a:latin typeface="Arial" panose="020B0604020202020204" pitchFamily="34" charset="0"/>
                <a:ea typeface="Calibri" panose="020F0502020204030204" pitchFamily="34" charset="0"/>
                <a:cs typeface="Times New Roman" panose="02020603050405020304" pitchFamily="18" charset="0"/>
              </a:rPr>
              <a:t>This chart outline Monticello CSD’s expenditure history.  Instructional expenditures are the majority of the budget, which includes instructional salaries.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7" name="Content Placeholder 6" descr="Chart, bar chart&#10;&#10;Description automatically generated">
            <a:extLst>
              <a:ext uri="{FF2B5EF4-FFF2-40B4-BE49-F238E27FC236}">
                <a16:creationId xmlns:a16="http://schemas.microsoft.com/office/drawing/2014/main" id="{CDBD998B-B4E2-4E5D-B730-E391BA65082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542844" y="194449"/>
            <a:ext cx="5610578" cy="6646379"/>
          </a:xfrm>
          <a:prstGeom prst="rect">
            <a:avLst/>
          </a:prstGeom>
          <a:noFill/>
          <a:ln>
            <a:noFill/>
          </a:ln>
        </p:spPr>
      </p:pic>
      <p:sp>
        <p:nvSpPr>
          <p:cNvPr id="8" name="Slide Number Placeholder 7">
            <a:extLst>
              <a:ext uri="{FF2B5EF4-FFF2-40B4-BE49-F238E27FC236}">
                <a16:creationId xmlns:a16="http://schemas.microsoft.com/office/drawing/2014/main" id="{B3094ABE-E420-40B5-8469-48FB81A9C71A}"/>
              </a:ext>
            </a:extLst>
          </p:cNvPr>
          <p:cNvSpPr>
            <a:spLocks noGrp="1"/>
          </p:cNvSpPr>
          <p:nvPr>
            <p:ph type="sldNum" sz="quarter" idx="12"/>
          </p:nvPr>
        </p:nvSpPr>
        <p:spPr/>
        <p:txBody>
          <a:bodyPr/>
          <a:lstStyle/>
          <a:p>
            <a:fld id="{9D5AA11D-D25D-4D39-A910-F07806177BA5}" type="slidenum">
              <a:rPr lang="en-US" smtClean="0"/>
              <a:t>6</a:t>
            </a:fld>
            <a:endParaRPr lang="en-US"/>
          </a:p>
        </p:txBody>
      </p:sp>
    </p:spTree>
    <p:extLst>
      <p:ext uri="{BB962C8B-B14F-4D97-AF65-F5344CB8AC3E}">
        <p14:creationId xmlns:p14="http://schemas.microsoft.com/office/powerpoint/2010/main" val="1255369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A20D-B47C-4225-A0E3-631AE690895A}"/>
              </a:ext>
            </a:extLst>
          </p:cNvPr>
          <p:cNvSpPr>
            <a:spLocks noGrp="1"/>
          </p:cNvSpPr>
          <p:nvPr>
            <p:ph type="title"/>
          </p:nvPr>
        </p:nvSpPr>
        <p:spPr>
          <a:xfrm>
            <a:off x="839788" y="457200"/>
            <a:ext cx="4445276" cy="1600200"/>
          </a:xfrm>
        </p:spPr>
        <p:txBody>
          <a:bodyPr>
            <a:normAutofit fontScale="90000"/>
          </a:bodyPr>
          <a:lstStyle/>
          <a:p>
            <a:pPr marL="0" marR="0">
              <a:lnSpc>
                <a:spcPct val="107000"/>
              </a:lnSpc>
              <a:spcBef>
                <a:spcPts val="1200"/>
              </a:spcBef>
              <a:spcAft>
                <a:spcPts val="0"/>
              </a:spcAft>
            </a:pPr>
            <a:r>
              <a:rPr lang="en-US" sz="36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Fund Balance History</a:t>
            </a: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sz="2200" dirty="0"/>
          </a:p>
        </p:txBody>
      </p:sp>
      <p:sp>
        <p:nvSpPr>
          <p:cNvPr id="4" name="Text Placeholder 3">
            <a:extLst>
              <a:ext uri="{FF2B5EF4-FFF2-40B4-BE49-F238E27FC236}">
                <a16:creationId xmlns:a16="http://schemas.microsoft.com/office/drawing/2014/main" id="{7354BB77-1FF5-4D3C-A962-64DDEEB17869}"/>
              </a:ext>
            </a:extLst>
          </p:cNvPr>
          <p:cNvSpPr>
            <a:spLocks noGrp="1"/>
          </p:cNvSpPr>
          <p:nvPr>
            <p:ph type="body" sz="half" idx="2"/>
          </p:nvPr>
        </p:nvSpPr>
        <p:spPr/>
        <p:txBody>
          <a:bodyPr>
            <a:normAutofit fontScale="85000" lnSpcReduction="10000"/>
          </a:bodyPr>
          <a:lstStyle/>
          <a:p>
            <a:pPr marL="0" marR="0">
              <a:lnSpc>
                <a:spcPct val="107000"/>
              </a:lnSpc>
              <a:spcBef>
                <a:spcPts val="0"/>
              </a:spcBef>
              <a:spcAft>
                <a:spcPts val="800"/>
              </a:spcAft>
              <a:tabLst>
                <a:tab pos="43243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This chart shows the District’s fund balance.  The Monticello Central School District has reduced its unassigned fund balance by 65%. Assigned fund balance is mainly the Capital Project Reserve approved by the voters in May 2015 and 2019 and the other reserves for specific purposes (see the District’s reserve plan)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43243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The unassigned fund balance can be used to balance the budget and reduce the tax levy.  Continued use of fund balance for budgeting purposes is not sustainable and can place the District in a difficult financial position in the future.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8" name="Content Placeholder 7" descr="Chart, bar chart, funnel chart&#10;&#10;Description automatically generated">
            <a:extLst>
              <a:ext uri="{FF2B5EF4-FFF2-40B4-BE49-F238E27FC236}">
                <a16:creationId xmlns:a16="http://schemas.microsoft.com/office/drawing/2014/main" id="{5EC1EA0A-A126-4EC3-A4D2-2ED4EF4907C5}"/>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528344" y="382177"/>
            <a:ext cx="5823867" cy="6463672"/>
          </a:xfrm>
          <a:prstGeom prst="rect">
            <a:avLst/>
          </a:prstGeom>
          <a:noFill/>
          <a:ln>
            <a:noFill/>
          </a:ln>
        </p:spPr>
      </p:pic>
      <p:sp>
        <p:nvSpPr>
          <p:cNvPr id="6" name="Slide Number Placeholder 5">
            <a:extLst>
              <a:ext uri="{FF2B5EF4-FFF2-40B4-BE49-F238E27FC236}">
                <a16:creationId xmlns:a16="http://schemas.microsoft.com/office/drawing/2014/main" id="{182BE004-25B6-42ED-B720-355A2BC91471}"/>
              </a:ext>
            </a:extLst>
          </p:cNvPr>
          <p:cNvSpPr>
            <a:spLocks noGrp="1"/>
          </p:cNvSpPr>
          <p:nvPr>
            <p:ph type="sldNum" sz="quarter" idx="12"/>
          </p:nvPr>
        </p:nvSpPr>
        <p:spPr/>
        <p:txBody>
          <a:bodyPr/>
          <a:lstStyle/>
          <a:p>
            <a:fld id="{9D5AA11D-D25D-4D39-A910-F07806177BA5}" type="slidenum">
              <a:rPr lang="en-US" smtClean="0"/>
              <a:t>7</a:t>
            </a:fld>
            <a:endParaRPr lang="en-US"/>
          </a:p>
        </p:txBody>
      </p:sp>
    </p:spTree>
    <p:extLst>
      <p:ext uri="{BB962C8B-B14F-4D97-AF65-F5344CB8AC3E}">
        <p14:creationId xmlns:p14="http://schemas.microsoft.com/office/powerpoint/2010/main" val="950185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A20D-B47C-4225-A0E3-631AE690895A}"/>
              </a:ext>
            </a:extLst>
          </p:cNvPr>
          <p:cNvSpPr>
            <a:spLocks noGrp="1"/>
          </p:cNvSpPr>
          <p:nvPr>
            <p:ph type="title"/>
          </p:nvPr>
        </p:nvSpPr>
        <p:spPr>
          <a:xfrm>
            <a:off x="839788" y="457200"/>
            <a:ext cx="4445276" cy="1600200"/>
          </a:xfrm>
        </p:spPr>
        <p:txBody>
          <a:bodyPr>
            <a:normAutofit fontScale="90000"/>
          </a:bodyPr>
          <a:lstStyle/>
          <a:p>
            <a:pPr>
              <a:lnSpc>
                <a:spcPct val="107000"/>
              </a:lnSpc>
              <a:spcBef>
                <a:spcPts val="1200"/>
              </a:spcBef>
            </a:pPr>
            <a:r>
              <a:rPr lang="en-US" sz="36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Budget to Actual</a:t>
            </a: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Revenue Budget to Actual</a:t>
            </a: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sz="2200" dirty="0"/>
          </a:p>
        </p:txBody>
      </p:sp>
      <p:sp>
        <p:nvSpPr>
          <p:cNvPr id="4" name="Text Placeholder 3">
            <a:extLst>
              <a:ext uri="{FF2B5EF4-FFF2-40B4-BE49-F238E27FC236}">
                <a16:creationId xmlns:a16="http://schemas.microsoft.com/office/drawing/2014/main" id="{7354BB77-1FF5-4D3C-A962-64DDEEB17869}"/>
              </a:ext>
            </a:extLst>
          </p:cNvPr>
          <p:cNvSpPr>
            <a:spLocks noGrp="1"/>
          </p:cNvSpPr>
          <p:nvPr>
            <p:ph type="body" sz="half" idx="2"/>
          </p:nvPr>
        </p:nvSpPr>
        <p:spPr/>
        <p:txBody>
          <a:bodyPr>
            <a:normAutofit/>
          </a:bodyPr>
          <a:lstStyle/>
          <a:p>
            <a:r>
              <a:rPr lang="en-US" sz="1800" dirty="0">
                <a:effectLst/>
                <a:latin typeface="Arial" panose="020B0604020202020204" pitchFamily="34" charset="0"/>
                <a:ea typeface="Calibri" panose="020F0502020204030204" pitchFamily="34" charset="0"/>
                <a:cs typeface="Times New Roman" panose="02020603050405020304" pitchFamily="18" charset="0"/>
              </a:rPr>
              <a:t>This charts show the amount budgeted for revenue and the actual revenue for each school year.   For the last 4 years, revenue on average is within 1.4% of the budgeted amount.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7" name="Content Placeholder 6" descr="Chart, bar chart&#10;&#10;Description automatically generated">
            <a:extLst>
              <a:ext uri="{FF2B5EF4-FFF2-40B4-BE49-F238E27FC236}">
                <a16:creationId xmlns:a16="http://schemas.microsoft.com/office/drawing/2014/main" id="{942A803B-3832-4474-88D5-D1963B47321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252973" y="587829"/>
            <a:ext cx="6288994" cy="5852472"/>
          </a:xfrm>
          <a:prstGeom prst="rect">
            <a:avLst/>
          </a:prstGeom>
          <a:noFill/>
          <a:ln>
            <a:noFill/>
          </a:ln>
        </p:spPr>
      </p:pic>
      <p:sp>
        <p:nvSpPr>
          <p:cNvPr id="6" name="Slide Number Placeholder 5">
            <a:extLst>
              <a:ext uri="{FF2B5EF4-FFF2-40B4-BE49-F238E27FC236}">
                <a16:creationId xmlns:a16="http://schemas.microsoft.com/office/drawing/2014/main" id="{B3A3A80F-6FDD-431F-8AB0-32D6799E4A7D}"/>
              </a:ext>
            </a:extLst>
          </p:cNvPr>
          <p:cNvSpPr>
            <a:spLocks noGrp="1"/>
          </p:cNvSpPr>
          <p:nvPr>
            <p:ph type="sldNum" sz="quarter" idx="12"/>
          </p:nvPr>
        </p:nvSpPr>
        <p:spPr/>
        <p:txBody>
          <a:bodyPr/>
          <a:lstStyle/>
          <a:p>
            <a:fld id="{9D5AA11D-D25D-4D39-A910-F07806177BA5}" type="slidenum">
              <a:rPr lang="en-US" smtClean="0"/>
              <a:t>8</a:t>
            </a:fld>
            <a:endParaRPr lang="en-US"/>
          </a:p>
        </p:txBody>
      </p:sp>
    </p:spTree>
    <p:extLst>
      <p:ext uri="{BB962C8B-B14F-4D97-AF65-F5344CB8AC3E}">
        <p14:creationId xmlns:p14="http://schemas.microsoft.com/office/powerpoint/2010/main" val="123182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A20D-B47C-4225-A0E3-631AE690895A}"/>
              </a:ext>
            </a:extLst>
          </p:cNvPr>
          <p:cNvSpPr>
            <a:spLocks noGrp="1"/>
          </p:cNvSpPr>
          <p:nvPr>
            <p:ph type="title"/>
          </p:nvPr>
        </p:nvSpPr>
        <p:spPr>
          <a:xfrm>
            <a:off x="839788" y="457200"/>
            <a:ext cx="4445276" cy="1600200"/>
          </a:xfrm>
        </p:spPr>
        <p:txBody>
          <a:bodyPr>
            <a:normAutofit fontScale="90000"/>
          </a:bodyPr>
          <a:lstStyle/>
          <a:p>
            <a:pPr>
              <a:lnSpc>
                <a:spcPct val="107000"/>
              </a:lnSpc>
              <a:spcBef>
                <a:spcPts val="1200"/>
              </a:spcBef>
            </a:pPr>
            <a:r>
              <a:rPr lang="en-US" sz="3600" b="1" kern="0"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Budget to Actual</a:t>
            </a: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1800" b="1" kern="0" dirty="0">
                <a:solidFill>
                  <a:srgbClr val="2F5496"/>
                </a:solidFill>
                <a:effectLst/>
                <a:latin typeface="Arial" panose="020B0604020202020204" pitchFamily="34" charset="0"/>
                <a:ea typeface="Times New Roman" panose="02020603050405020304" pitchFamily="18" charset="0"/>
                <a:cs typeface="Arial" panose="020B0604020202020204" pitchFamily="34" charset="0"/>
              </a:rPr>
              <a:t>Expenditure</a:t>
            </a:r>
            <a:r>
              <a:rPr lang="en-US" sz="1800" b="1" dirty="0">
                <a:solidFill>
                  <a:srgbClr val="2F5496"/>
                </a:solidFill>
                <a:effectLst/>
                <a:latin typeface="Arial" panose="020B0604020202020204" pitchFamily="34" charset="0"/>
                <a:ea typeface="Times New Roman" panose="02020603050405020304" pitchFamily="18" charset="0"/>
                <a:cs typeface="Times New Roman" panose="02020603050405020304" pitchFamily="18" charset="0"/>
              </a:rPr>
              <a:t> Budget to Actual</a:t>
            </a:r>
            <a:br>
              <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sz="2200" dirty="0"/>
          </a:p>
        </p:txBody>
      </p:sp>
      <p:sp>
        <p:nvSpPr>
          <p:cNvPr id="4" name="Text Placeholder 3">
            <a:extLst>
              <a:ext uri="{FF2B5EF4-FFF2-40B4-BE49-F238E27FC236}">
                <a16:creationId xmlns:a16="http://schemas.microsoft.com/office/drawing/2014/main" id="{7354BB77-1FF5-4D3C-A962-64DDEEB17869}"/>
              </a:ext>
            </a:extLst>
          </p:cNvPr>
          <p:cNvSpPr>
            <a:spLocks noGrp="1"/>
          </p:cNvSpPr>
          <p:nvPr>
            <p:ph type="body" sz="half" idx="2"/>
          </p:nvPr>
        </p:nvSpPr>
        <p:spPr/>
        <p:txBody>
          <a:bodyPr>
            <a:normAutofit/>
          </a:bodyPr>
          <a:lstStyle/>
          <a:p>
            <a:r>
              <a:rPr lang="en-US" sz="1800" dirty="0">
                <a:effectLst/>
                <a:latin typeface="Arial" panose="020B0604020202020204" pitchFamily="34" charset="0"/>
                <a:ea typeface="Calibri" panose="020F0502020204030204" pitchFamily="34" charset="0"/>
                <a:cs typeface="Times New Roman" panose="02020603050405020304" pitchFamily="18" charset="0"/>
              </a:rPr>
              <a:t>This chart shows the amount budgeted for expenditures compared to actual expenditures.  For the last four years, on average expenditures are within 2.8% of the budget.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Slide Number Placeholder 2">
            <a:extLst>
              <a:ext uri="{FF2B5EF4-FFF2-40B4-BE49-F238E27FC236}">
                <a16:creationId xmlns:a16="http://schemas.microsoft.com/office/drawing/2014/main" id="{13D03F80-D8BA-46F5-8FE8-8F6427FD7C7D}"/>
              </a:ext>
            </a:extLst>
          </p:cNvPr>
          <p:cNvSpPr>
            <a:spLocks noGrp="1"/>
          </p:cNvSpPr>
          <p:nvPr>
            <p:ph type="sldNum" sz="quarter" idx="12"/>
          </p:nvPr>
        </p:nvSpPr>
        <p:spPr/>
        <p:txBody>
          <a:bodyPr/>
          <a:lstStyle/>
          <a:p>
            <a:fld id="{9D5AA11D-D25D-4D39-A910-F07806177BA5}" type="slidenum">
              <a:rPr lang="en-US" smtClean="0"/>
              <a:t>9</a:t>
            </a:fld>
            <a:endParaRPr lang="en-US"/>
          </a:p>
        </p:txBody>
      </p:sp>
      <p:pic>
        <p:nvPicPr>
          <p:cNvPr id="8" name="Picture 7" descr="Chart, bar chart&#10;&#10;Description automatically generated">
            <a:extLst>
              <a:ext uri="{FF2B5EF4-FFF2-40B4-BE49-F238E27FC236}">
                <a16:creationId xmlns:a16="http://schemas.microsoft.com/office/drawing/2014/main" id="{AFA34B09-7033-4437-A9D2-9DEBB77034C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52475" y="412432"/>
            <a:ext cx="6515100" cy="6126480"/>
          </a:xfrm>
          <a:prstGeom prst="rect">
            <a:avLst/>
          </a:prstGeom>
          <a:noFill/>
          <a:ln>
            <a:noFill/>
          </a:ln>
        </p:spPr>
      </p:pic>
    </p:spTree>
    <p:extLst>
      <p:ext uri="{BB962C8B-B14F-4D97-AF65-F5344CB8AC3E}">
        <p14:creationId xmlns:p14="http://schemas.microsoft.com/office/powerpoint/2010/main" val="2875477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TotalTime>
  <Words>3195</Words>
  <Application>Microsoft Office PowerPoint</Application>
  <PresentationFormat>Widescreen</PresentationFormat>
  <Paragraphs>1202</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Arial Black</vt:lpstr>
      <vt:lpstr>Calibri</vt:lpstr>
      <vt:lpstr>Calibri Light</vt:lpstr>
      <vt:lpstr>Symbol</vt:lpstr>
      <vt:lpstr>Times New Roman</vt:lpstr>
      <vt:lpstr>Office Theme</vt:lpstr>
      <vt:lpstr>Long Range Financial Plan </vt:lpstr>
      <vt:lpstr>PowerPoint Presentation</vt:lpstr>
      <vt:lpstr>District Summary  </vt:lpstr>
      <vt:lpstr>PowerPoint Presentation</vt:lpstr>
      <vt:lpstr>Revenue History Revenue History by Source </vt:lpstr>
      <vt:lpstr>Expenditure History Expenditure History by Function</vt:lpstr>
      <vt:lpstr>Fund Balance History </vt:lpstr>
      <vt:lpstr>Budget to Actual Revenue Budget to Actual  </vt:lpstr>
      <vt:lpstr>Budget to Actual Expenditure Budget to Actual  </vt:lpstr>
      <vt:lpstr>    </vt:lpstr>
      <vt:lpstr>    </vt:lpstr>
      <vt:lpstr>    </vt:lpstr>
      <vt:lpstr>    Assumptions</vt:lpstr>
      <vt:lpstr>Tax Levy Limit Projection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 Range Financial Plan</dc:title>
  <dc:creator>Lisa Failla</dc:creator>
  <cp:lastModifiedBy>Lisa Failla</cp:lastModifiedBy>
  <cp:revision>5</cp:revision>
  <dcterms:created xsi:type="dcterms:W3CDTF">2021-11-15T15:05:32Z</dcterms:created>
  <dcterms:modified xsi:type="dcterms:W3CDTF">2021-12-23T16:16:03Z</dcterms:modified>
</cp:coreProperties>
</file>